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70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4" r:id="rId15"/>
    <p:sldId id="283" r:id="rId16"/>
    <p:sldId id="294" r:id="rId17"/>
    <p:sldId id="293" r:id="rId18"/>
    <p:sldId id="282" r:id="rId19"/>
    <p:sldId id="295" r:id="rId20"/>
    <p:sldId id="285" r:id="rId21"/>
    <p:sldId id="296" r:id="rId22"/>
    <p:sldId id="287" r:id="rId23"/>
    <p:sldId id="298" r:id="rId24"/>
    <p:sldId id="299" r:id="rId25"/>
    <p:sldId id="297" r:id="rId26"/>
    <p:sldId id="288" r:id="rId27"/>
    <p:sldId id="290" r:id="rId28"/>
    <p:sldId id="289" r:id="rId29"/>
    <p:sldId id="291" r:id="rId30"/>
    <p:sldId id="292" r:id="rId31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66"/>
    <p:restoredTop sz="91268"/>
  </p:normalViewPr>
  <p:slideViewPr>
    <p:cSldViewPr snapToGrid="0" snapToObjects="1">
      <p:cViewPr>
        <p:scale>
          <a:sx n="110" d="100"/>
          <a:sy n="110" d="100"/>
        </p:scale>
        <p:origin x="91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8T09:05:26.1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8097 2105 24575,'0'-22'0,"0"-26"0,-4-44 0,-2 34 0,-4-3 0,-7-12 0,-7-1 0,-9-3 0,-7 1 0,-10-2 0,-7 1-208,14 19 1,-4 0 0,0 1 207,-2 2 0,0 1 0,-1 0 0,-1 2 0,0 1 0,-1 1 0,2 4 0,0 2 0,0 2 0,-17-11 0,-1 4 0,-1 3 0,-3 5 0,0 5 0,-3 4 0,-8-1 0,-4 2 0,23 9 0,-2-1 0,-1 1-210,-4 0 1,-1 1 0,0 0 209,-5 0 0,0 1 0,0 1 0,-1 1 0,0 2 0,1 1 0,3 2 0,1 0 0,1 0 0,3 2 0,1 1 0,0 0 0,-1-1 0,1 1 0,0 0 0,1 0 0,0 1 0,0 1 0,-3-1 0,-1 1 0,1 1 0,3 0 0,0 1 0,0 1-46,-27-1 0,0 2 46,3 1 0,0 1 0,3 1 0,1 0 0,2 1 0,1 0 299,6 0 1,2 1-300,2 2 0,3 1 0,4 2 0,2 3 0,3 0 0,2 3 322,2 2 1,1 1-323,0 0 0,0 2 49,0 1 0,-1 0-49,-3 0 0,-1 1 0,-1-1 0,0 0 0,2 2 0,-1 0 0,3 1 0,0 2 0,4 1 0,1 1 0,3 1 0,0 1 0,2 0 0,-1 2 0,0 2 0,-1 0 0,1 0 0,-2 1 0,0-1 0,-1 1 0,2-1 0,1 0 0,-1-1 0,1 0 0,0 1 0,1 1 0,0-1 0,2 1 0,1-2 0,1 0 0,4 0 0,2 1 0,-31 24 0,12-7 0,9-6 0,9-8 0,6-3 0,-1 1 0,-3 1 0,-5 4 0,-3 2 0,0 2 0,0 0 0,2 0 0,2 0 0,3-4 0,3-2 0,6-3 0,2-5 0,3-2 0,0-2 0,0-3 0,3 0 0,0-1 0,3 0 0,1 1 0,1-1 0,3 0 0,-4 1 0,-1 2 0,-2 3 0,-1 0 0,2 0 0,1-3 0,0-3 0,1 0 0,4-2 0,2-2 0,3-2 0,1-1 0,2 2 0,-1-2 0,0 0 0,1-3 0,-1 3 0,-2 2 0,-2 2 0,-2-2 0,2-5 0,3-5 0,3-4 0,2-2 0,-1-7 0,1-11 0,-2-14 0,-2-12 0,2-8 0,-2-7 0,1 0 0,-1 2 0,-1 7 0,2 14 0,1 13 0,2 11 0,3 5 0,0 1 0,0 0 0,0 2 0,0 4 0,0 14 0,0 9 0,0 20 0,0 4 0,0 8 0,0-4 0,0-3 0,0-8 0,0-5 0,0-5 0,3-3 0,-1-3 0,1-5 0,-1-3 0,-2 0 0,0-1 0,0 0 0,0-3 0,0-3 0,3-3 0,-1-1 0,2 0 0,-1-1 0,1 0 0,2-1 0,0-1 0,2 0 0,0-2 0,2-4 0,2-3 0,2-2 0,3 0 0,0 1 0,2 0 0,0 3 0,0 2 0,4 4 0,5 1 0,5 0 0,5 0 0,2 2 0,2 3 0,0 5 0,-1 3 0,-5 0 0,-7-2 0,-4-3 0,-4-2 0,-4-1 0,-4-8 0,-6 3 0,-5-5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8T09:05:31.1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9465 1 24575,'-7'20'0,"-12"17"0,-17 16 0,-8 13 0,-3-1 0,11-19 0,13-13 0,2-11 0,-3 2 0,-11 10 0,-21 16 0,19-17 0,-3 0 0,-7 5 0,-2 0 0,-1-2 0,0 0 0,4-4 0,2-3 0,-27 17 0,16-14 0,5-8 0,0-5 0,-3-3 0,-3 1 0,3-1 0,4 1 0,-1 3 0,-2 0 0,-8 3 0,-5 0 0,-2 0 0,-7 3 0,0 1 0,-4 3 0,-3 0 0,3-2 0,0-2 0,1-2 0,-2 1 0,0-1 0,2-2 0,6-1 0,4-3 0,-2-1 0,-5 2 0,-5 0 0,-2 3 0,-2-4 0,-2 1 0,-6-1 0,2-2 0,4 0 0,5-3 0,-11 3 0,39-8 0,-3 1 0,-11 2 0,-2 0 0,-6 1 0,0 0 0,0-2 0,1 1 0,3-1 0,1-1 0,7-1 0,2 0 0,2-1 0,0 0 0,1 0 0,0-1 0,-2 1 0,-1-1 0,-4 0 0,0 0 0,-1-1 0,1 1 0,1 0 0,1 0 0,5-1 0,1 0 0,4-2 0,0 0 0,1-1 0,-2-1 0,-3-1 0,-2 0 0,-5 0 0,-2 0 0,-2 0 0,-1 0 0,0 0 0,0 0 0,4 0 0,0 0 0,-2 0 0,1 0 0,-1 0 0,0 0 0,-4-1 0,-1-2 0,0 0 0,0-2 0,4-1 0,1-2 0,1 1 0,2-2 0,2 0 0,1 0 0,0-1 0,0-1 0,0 0 0,-1-2 0,-1 0 0,0-1 0,0 1 0,1 0 0,1 1 0,1-1 0,4 1 0,0-1 0,2 0 0,0 0 0,2-1 0,-1-1 0,-1 0 0,-1-1 0,0 0 0,1 0 0,2-1 0,1 1 0,2-1 0,0 0 0,-40-19 0,1 0 0,7-1 0,12 5 0,12 2 0,9 4 0,4 2 0,-1-2 0,-1 1 0,3-1 0,5 0 0,4 1 0,2-1 0,0-1 0,0 0 0,-1-2 0,0 1 0,0 3 0,2 0 0,1 4 0,2 1 0,4 3 0,2 2 0,1-2 0,-1 0 0,-2-3 0,3 1 0,-2-1 0,0 0 0,-2-3 0,-4-3 0,3 0 0,3 3 0,4 4 0,5 5 0,2 0 0,2 0 0,0 1 0,1 3 0,2 1 0,-1 1 0,1-1 0,0-2 0,-3-1 0,0 0 0,1 3 0,2 4 0,2 1 0,-1 1 0,1-1 0,-1-1 0,-1 0 0,1-2 0,-3-1 0,-1-3 0,-1 0 0,1 3 0,1 3 0,4 4 0,2 8 0,2 8 0,0 7 0,0 8 0,0 2 0,0 3 0,0 0 0,0 0 0,-2-3 0,-1-6 0,1-4 0,-2-3 0,1 1 0,1-1 0,-2-1 0,1-9 0,1-9 0,0-10 0,2-10 0,0-7 0,0-9 0,0-11 0,0-3 0,0 1 0,4 10 0,2 12 0,1 11 0,1 8 0,-1 5 0,0 2 0,0-1 0,-3-3 0,0-2 0,-1-3 0,-1 1 0,-1 0 0,1 1 0,2 2 0,3 3 0,1 2 0,2 1 0,4 0 0,2 0 0,3 0 0,3 0 0,4 0 0,7 0 0,6 0 0,1 0 0,-5 0 0,-7 2 0,-9 3 0,-4 1 0,-6 2 0,-4-2 0,-3-3 0,-2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8T09:05:36.9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9875 2514 24575,'0'-46'0,"0"-5"0,-3-22 0,-8-10 0,-9-11 0,-9 10 0,-10 11 0,-5 2 0,-8-6 0,-2-1 0,-2 1 0,-4 4 0,2 8 0,-3 2 0,1-1 0,-1-3 0,-8-4 0,32 35 0,-2 0 0,-2-1 0,-1 0 0,-3 0 0,-2 1 0,-1-2 0,-1 0 0,-1-1 0,-1 1 0,-1-1 0,-1 1 0,0-2 0,-2 1 0,-1 1 0,-1 1 0,-1 1 0,-1 1 0,1 1 0,0 2 0,1 1 0,1 2 0,2 2 0,0 2 0,3 2 0,-1 1 0,-1 2 0,-1 2 0,0 2 0,-1 0 0,-1 1 0,0 2 0,-2 0 0,0 2 0,3 1 0,-1 0 0,2 1 0,1 1 0,-1 0 0,1 0 0,-1 0 0,1-1 0,-2-1 0,0 0 0,-3-1 0,1-1 0,1 1 0,1 1 0,-2-1 0,1 1 0,-2 0 0,0 0 0,-3 1 0,-1 1 0,-3-1 0,-2 1 0,0-1 0,1 1 0,-2 1 0,1-1 0,2 1 0,1 0 0,-3 0 0,0 1 0,-2 1 0,0 1 0,-1 0 0,1 2 0,-1 1 0,2 1 0,3 0 0,1 0 0,1 0 0,1 0 0,2 0 0,0 0 0,0 0 0,1 0 0,1 0 0,1 0 0,3 0 0,2 0 0,-44 0 0,14 0 0,6 0 0,7 0 0,2 0 0,3 0 0,2 4 0,0 3 0,2 3 0,-3 5 0,-10 3 0,-16 5 0,39-9 0,-2 1 0,-4 1 0,0 0 0,3 1 0,0 0 0,4 0 0,2 0 0,-40 13 0,40-14 0,-1 1 0,-3 1 0,-1 1 0,-7 2 0,-2 1 0,-2 1 0,0 0 0,4-3 0,2 0 0,4-2 0,1-1 0,-36 10 0,11-3 0,0 0 0,6 1 0,0 2 0,3 2 0,5 0 0,-3 1 0,3 1 0,1-3 0,7 1 0,6-3 0,3 0 0,0 3 0,0 0 0,2-1 0,2 1 0,2-1 0,1 0 0,-1 0 0,3 1 0,0 0 0,0 2 0,0-1 0,-3 1 0,1 1 0,-4 1 0,0 5 0,1-1 0,1 0 0,3-3 0,4-2 0,-1 0 0,3 0 0,1 0 0,1 1 0,1-3 0,-1 1 0,1 2 0,-1 2 0,-3 8 0,-3 3 0,-5 6 0,1 0 0,0 0 0,4-2 0,0-2 0,2-5 0,-1-4 0,4-3 0,3-2 0,4-3 0,2-3 0,2-1 0,-1-1 0,2 0 0,1 2 0,0-2 0,4-2 0,1-2 0,2-3 0,3-2 0,2-3 0,0-5 0,1-4 0,0-4 0,3-6 0,1-10 0,1-11 0,0-13 0,0-9 0,0-2 0,0 1 0,0 7 0,0 7 0,0 7 0,-2 5 0,-1 6 0,1 5 0,1 2 0,1 4 0,0 3 0,0 11 0,0 7 0,0 9 0,0 2 0,0 3 0,0 1 0,0-1 0,0-2 0,0-4 0,0-2 0,0-4 0,0-3 0,0-3 0,0-2 0,0 0 0,0 0 0,0 0 0,0-1 0,0 0 0,0 0 0,0-3 0,0-3 0,5-12 0,3 0 0,7-6 0,1 10 0,2 0 0,4 1 0,4 2 0,5 1 0,3 2 0,2 0 0,-2 0 0,-3 0 0,-1 0 0,2 0 0,0 0 0,3 1 0,0 3 0,0 2 0,0 2 0,-2 1 0,-2-1 0,1 0 0,-2 4 0,-1 1 0,-1-1 0,-4-1 0,-1-1 0,-4-3 0,-6-1 0,-11-5 0,-11-11 0,1 5 0,-3-6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8T09:05:41.9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10833 0 24575,'-7'27'0,"-18"22"0,-21 23 0,12-22 0,-3 2 0,-5 5 0,-2 1 0,-2-1 0,-1 0 0,-1-3 0,0-1 0,0-5 0,1-2 0,1-4 0,-1-3 0,1-3 0,0-2 0,-1-1 0,-2-1 0,-5 3 0,-3 0 0,-6 2 0,-4 1 0,-9 7 0,-5 0 0,21-14 0,-2-1 0,-1 0-154,-2 0 1,-1-1 0,-1 0 153,-1-1 0,-1-1 0,1-2 0,2-1 0,0-2 0,0 1 0,-1-1 0,0 1 0,-1-1 0,-1 0 0,0-1 0,-1-1 0,-3 2 0,-2-1 0,0 0 0,-5 0 0,-2-1 0,0 0-348,-1-1 0,-1-1 0,-2-1 348,-3 2 0,-2-2 0,0 1 0,-3-2 0,-1 1 0,0-2 0,1 1 0,-1-1 0,1 0 0,-2-1 0,0 0 0,-1 0 0,0-1 0,-1 0 0,0-1 0,1 1 0,0-1 0,1 0 0,3-1 0,0-1 0,2 0 0,6-1 0,0-1 0,2 0 0,6 0 0,2-2 0,0 0-156,2-1 0,1-1 1,0 0 155,-1-1 0,-1-1 0,1 0 0,0 0 0,1-1 0,-1-1 0,3 1 0,-1-1 0,2-1 0,-32 1 0,2 0 0,5 0 0,1 0 0,0 0 0,1 0 0,4 1 0,1-2 0,4 1 0,1-2 0,5-2 0,0 0 212,7-2 1,0-2-213,2 0 0,1-2 521,5 0 0,1-1-521,7 0 0,2-1 504,-36-11-504,13 2 0,8 0 0,0-2 0,0-5 0,-3-8 0,-3-6 0,-1-1 0,2 1 0,5 4 0,13 7 0,7 3 0,5 2 0,-1 0 0,-3-1 0,-3-2 0,-1-3 0,3-3 0,4-5 0,2-5 0,-3 1 0,-2 0 0,-4 0 0,4 4 0,3 2 0,3 4 0,-1 4 0,-1 2 0,-1 2 0,2 2 0,4 1 0,3-2 0,2 2 0,-3-3 0,-2 0 0,-1 0 0,-1 0 0,0 2 0,2 1 0,-1 0 0,2-1 0,0 0 0,1 1 0,1 2 0,1 0 0,3 1 0,1 0 0,2 0 0,0 0 0,2 0 0,-1 0 0,1-2 0,2-1 0,-2-1 0,1 0 0,0 1 0,3 0 0,1 2 0,2 2 0,0 2 0,2 0 0,2 2 0,1 1 0,-1-3 0,-1 0 0,-3-3 0,1 0 0,2 1 0,3 1 0,4 4 0,1 3 0,1 2 0,0 0 0,-2 2 0,1 3 0,0 3 0,0 1 0,1 0 0,0 3 0,0 8 0,-1 9 0,-1 10 0,-2 7 0,-1 4 0,1 4 0,1 1 0,2 0 0,0-6 0,2-5 0,0-6 0,0-8 0,2-10 0,1-11 0,2-13 0,0-8 0,0-7 0,0-9 0,0 0 0,0-4 0,0 2 0,0 6 0,2 6 0,2 4 0,1 3 0,2 3 0,-2 3 0,0 3 0,1 3 0,1 0 0,-1 0 0,0-1 0,0-2 0,2 0 0,2-1 0,2 0 0,3 4 0,2 4 0,2 2 0,5 2 0,6 0 0,6 0 0,6 0 0,-2 0 0,-3 2 0,-7 2 0,-3 4 0,-5 1 0,-4-2 0,-8-3 0,-5-2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8T09:06:31.8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8097 2105 24575,'0'-22'0,"0"-26"0,-4-44 0,-2 34 0,-4-3 0,-7-12 0,-7-1 0,-9-3 0,-7 1 0,-10-2 0,-7 1-208,14 19 1,-4 0 0,0 1 207,-2 2 0,0 1 0,-1 0 0,-1 2 0,0 1 0,-1 1 0,2 4 0,0 2 0,0 2 0,-17-11 0,-1 4 0,-1 3 0,-3 5 0,0 5 0,-3 4 0,-8-1 0,-4 2 0,23 9 0,-2-1 0,-1 1-210,-4 0 1,-1 1 0,0 0 209,-5 0 0,0 1 0,0 1 0,-1 1 0,0 2 0,1 1 0,3 2 0,1 0 0,1 0 0,3 2 0,1 1 0,0 0 0,-1-1 0,1 1 0,0 0 0,1 0 0,0 1 0,0 1 0,-3-1 0,-1 1 0,1 1 0,3 0 0,0 1 0,0 1-46,-27-1 0,0 2 46,3 1 0,0 1 0,3 1 0,1 0 0,2 1 0,1 0 299,6 0 1,2 1-300,2 2 0,3 1 0,4 2 0,2 3 0,3 0 0,2 3 322,2 2 1,1 1-323,0 0 0,0 2 49,0 1 0,-1 0-49,-3 0 0,-1 1 0,-1-1 0,0 0 0,2 2 0,-1 0 0,3 1 0,0 2 0,4 1 0,1 1 0,3 1 0,0 1 0,2 0 0,-1 2 0,0 2 0,-1 0 0,1 0 0,-2 1 0,0-1 0,-1 1 0,2-1 0,1 0 0,-1-1 0,1 0 0,0 1 0,1 1 0,0-1 0,2 1 0,1-2 0,1 0 0,4 0 0,2 1 0,-31 24 0,12-7 0,9-6 0,9-8 0,6-3 0,-1 1 0,-3 1 0,-5 4 0,-3 2 0,0 2 0,0 0 0,2 0 0,2 0 0,3-4 0,3-2 0,6-3 0,2-5 0,3-2 0,0-2 0,0-3 0,3 0 0,0-1 0,3 0 0,1 1 0,1-1 0,3 0 0,-4 1 0,-1 2 0,-2 3 0,-1 0 0,2 0 0,1-3 0,0-3 0,1 0 0,4-2 0,2-2 0,3-2 0,1-1 0,2 2 0,-1-2 0,0 0 0,1-3 0,-1 3 0,-2 2 0,-2 2 0,-2-2 0,2-5 0,3-5 0,3-4 0,2-2 0,-1-7 0,1-11 0,-2-14 0,-2-12 0,2-8 0,-2-7 0,1 0 0,-1 2 0,-1 7 0,2 14 0,1 13 0,2 11 0,3 5 0,0 1 0,0 0 0,0 2 0,0 4 0,0 14 0,0 9 0,0 20 0,0 4 0,0 8 0,0-4 0,0-3 0,0-8 0,0-5 0,0-5 0,3-3 0,-1-3 0,1-5 0,-1-3 0,-2 0 0,0-1 0,0 0 0,0-3 0,0-3 0,3-3 0,-1-1 0,2 0 0,-1-1 0,1 0 0,2-1 0,0-1 0,2 0 0,0-2 0,2-4 0,2-3 0,2-2 0,3 0 0,0 1 0,2 0 0,0 3 0,0 2 0,4 4 0,5 1 0,5 0 0,5 0 0,2 2 0,2 3 0,0 5 0,-1 3 0,-5 0 0,-7-2 0,-4-3 0,-4-2 0,-4-1 0,-4-8 0,-6 3 0,-5-5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8T09:06:31.8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9465 1 24575,'-7'20'0,"-12"17"0,-17 16 0,-8 13 0,-3-1 0,11-19 0,13-13 0,2-11 0,-3 2 0,-11 10 0,-21 16 0,19-17 0,-3 0 0,-7 5 0,-2 0 0,-1-2 0,0 0 0,4-4 0,2-3 0,-27 17 0,16-14 0,5-8 0,0-5 0,-3-3 0,-3 1 0,3-1 0,4 1 0,-1 3 0,-2 0 0,-8 3 0,-5 0 0,-2 0 0,-7 3 0,0 1 0,-4 3 0,-3 0 0,3-2 0,0-2 0,1-2 0,-2 1 0,0-1 0,2-2 0,6-1 0,4-3 0,-2-1 0,-5 2 0,-5 0 0,-2 3 0,-2-4 0,-2 1 0,-6-1 0,2-2 0,4 0 0,5-3 0,-11 3 0,39-8 0,-3 1 0,-11 2 0,-2 0 0,-6 1 0,0 0 0,0-2 0,1 1 0,3-1 0,1-1 0,7-1 0,2 0 0,2-1 0,0 0 0,1 0 0,0-1 0,-2 1 0,-1-1 0,-4 0 0,0 0 0,-1-1 0,1 1 0,1 0 0,1 0 0,5-1 0,1 0 0,4-2 0,0 0 0,1-1 0,-2-1 0,-3-1 0,-2 0 0,-5 0 0,-2 0 0,-2 0 0,-1 0 0,0 0 0,0 0 0,4 0 0,0 0 0,-2 0 0,1 0 0,-1 0 0,0 0 0,-4-1 0,-1-2 0,0 0 0,0-2 0,4-1 0,1-2 0,1 1 0,2-2 0,2 0 0,1 0 0,0-1 0,0-1 0,0 0 0,-1-2 0,-1 0 0,0-1 0,0 1 0,1 0 0,1 1 0,1-1 0,4 1 0,0-1 0,2 0 0,0 0 0,2-1 0,-1-1 0,-1 0 0,-1-1 0,0 0 0,1 0 0,2-1 0,1 1 0,2-1 0,0 0 0,-40-19 0,1 0 0,7-1 0,12 5 0,12 2 0,9 4 0,4 2 0,-1-2 0,-1 1 0,3-1 0,5 0 0,4 1 0,2-1 0,0-1 0,0 0 0,-1-2 0,0 1 0,0 3 0,2 0 0,1 4 0,2 1 0,4 3 0,2 2 0,1-2 0,-1 0 0,-2-3 0,3 1 0,-2-1 0,0 0 0,-2-3 0,-4-3 0,3 0 0,3 3 0,4 4 0,5 5 0,2 0 0,2 0 0,0 1 0,1 3 0,2 1 0,-1 1 0,1-1 0,0-2 0,-3-1 0,0 0 0,1 3 0,2 4 0,2 1 0,-1 1 0,1-1 0,-1-1 0,-1 0 0,1-2 0,-3-1 0,-1-3 0,-1 0 0,1 3 0,1 3 0,4 4 0,2 8 0,2 8 0,0 7 0,0 8 0,0 2 0,0 3 0,0 0 0,0 0 0,-2-3 0,-1-6 0,1-4 0,-2-3 0,1 1 0,1-1 0,-2-1 0,1-9 0,1-9 0,0-10 0,2-10 0,0-7 0,0-9 0,0-11 0,0-3 0,0 1 0,4 10 0,2 12 0,1 11 0,1 8 0,-1 5 0,0 2 0,0-1 0,-3-3 0,0-2 0,-1-3 0,-1 1 0,-1 0 0,1 1 0,2 2 0,3 3 0,1 2 0,2 1 0,4 0 0,2 0 0,3 0 0,3 0 0,4 0 0,7 0 0,6 0 0,1 0 0,-5 0 0,-7 2 0,-9 3 0,-4 1 0,-6 2 0,-4-2 0,-3-3 0,-2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8T09:06:31.8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9875 2514 24575,'0'-46'0,"0"-5"0,-3-22 0,-8-10 0,-9-11 0,-9 10 0,-10 11 0,-5 2 0,-8-6 0,-2-1 0,-2 1 0,-4 4 0,2 8 0,-3 2 0,1-1 0,-1-3 0,-8-4 0,32 35 0,-2 0 0,-2-1 0,-1 0 0,-3 0 0,-2 1 0,-1-2 0,-1 0 0,-1-1 0,-1 1 0,-1-1 0,-1 1 0,0-2 0,-2 1 0,-1 1 0,-1 1 0,-1 1 0,-1 1 0,1 1 0,0 2 0,1 1 0,1 2 0,2 2 0,0 2 0,3 2 0,-1 1 0,-1 2 0,-1 2 0,0 2 0,-1 0 0,-1 1 0,0 2 0,-2 0 0,0 2 0,3 1 0,-1 0 0,2 1 0,1 1 0,-1 0 0,1 0 0,-1 0 0,1-1 0,-2-1 0,0 0 0,-3-1 0,1-1 0,1 1 0,1 1 0,-2-1 0,1 1 0,-2 0 0,0 0 0,-3 1 0,-1 1 0,-3-1 0,-2 1 0,0-1 0,1 1 0,-2 1 0,1-1 0,2 1 0,1 0 0,-3 0 0,0 1 0,-2 1 0,0 1 0,-1 0 0,1 2 0,-1 1 0,2 1 0,3 0 0,1 0 0,1 0 0,1 0 0,2 0 0,0 0 0,0 0 0,1 0 0,1 0 0,1 0 0,3 0 0,2 0 0,-44 0 0,14 0 0,6 0 0,7 0 0,2 0 0,3 0 0,2 4 0,0 3 0,2 3 0,-3 5 0,-10 3 0,-16 5 0,39-9 0,-2 1 0,-4 1 0,0 0 0,3 1 0,0 0 0,4 0 0,2 0 0,-40 13 0,40-14 0,-1 1 0,-3 1 0,-1 1 0,-7 2 0,-2 1 0,-2 1 0,0 0 0,4-3 0,2 0 0,4-2 0,1-1 0,-36 10 0,11-3 0,0 0 0,6 1 0,0 2 0,3 2 0,5 0 0,-3 1 0,3 1 0,1-3 0,7 1 0,6-3 0,3 0 0,0 3 0,0 0 0,2-1 0,2 1 0,2-1 0,1 0 0,-1 0 0,3 1 0,0 0 0,0 2 0,0-1 0,-3 1 0,1 1 0,-4 1 0,0 5 0,1-1 0,1 0 0,3-3 0,4-2 0,-1 0 0,3 0 0,1 0 0,1 1 0,1-3 0,-1 1 0,1 2 0,-1 2 0,-3 8 0,-3 3 0,-5 6 0,1 0 0,0 0 0,4-2 0,0-2 0,2-5 0,-1-4 0,4-3 0,3-2 0,4-3 0,2-3 0,2-1 0,-1-1 0,2 0 0,1 2 0,0-2 0,4-2 0,1-2 0,2-3 0,3-2 0,2-3 0,0-5 0,1-4 0,0-4 0,3-6 0,1-10 0,1-11 0,0-13 0,0-9 0,0-2 0,0 1 0,0 7 0,0 7 0,0 7 0,-2 5 0,-1 6 0,1 5 0,1 2 0,1 4 0,0 3 0,0 11 0,0 7 0,0 9 0,0 2 0,0 3 0,0 1 0,0-1 0,0-2 0,0-4 0,0-2 0,0-4 0,0-3 0,0-3 0,0-2 0,0 0 0,0 0 0,0 0 0,0-1 0,0 0 0,0 0 0,0-3 0,0-3 0,5-12 0,3 0 0,7-6 0,1 10 0,2 0 0,4 1 0,4 2 0,5 1 0,3 2 0,2 0 0,-2 0 0,-3 0 0,-1 0 0,2 0 0,0 0 0,3 1 0,0 3 0,0 2 0,0 2 0,-2 1 0,-2-1 0,1 0 0,-2 4 0,-1 1 0,-1-1 0,-4-1 0,-1-1 0,-4-3 0,-6-1 0,-11-5 0,-11-11 0,1 5 0,-3-6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8T09:06:31.8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10833 0 24575,'-7'27'0,"-18"22"0,-21 23 0,12-22 0,-3 2 0,-5 5 0,-2 1 0,-2-1 0,-1 0 0,-1-3 0,0-1 0,0-5 0,1-2 0,1-4 0,-1-3 0,1-3 0,0-2 0,-1-1 0,-2-1 0,-5 3 0,-3 0 0,-6 2 0,-4 1 0,-9 7 0,-5 0 0,21-14 0,-2-1 0,-1 0-154,-2 0 1,-1-1 0,-1 0 153,-1-1 0,-1-1 0,1-2 0,2-1 0,0-2 0,0 1 0,-1-1 0,0 1 0,-1-1 0,-1 0 0,0-1 0,-1-1 0,-3 2 0,-2-1 0,0 0 0,-5 0 0,-2-1 0,0 0-348,-1-1 0,-1-1 0,-2-1 348,-3 2 0,-2-2 0,0 1 0,-3-2 0,-1 1 0,0-2 0,1 1 0,-1-1 0,1 0 0,-2-1 0,0 0 0,-1 0 0,0-1 0,-1 0 0,0-1 0,1 1 0,0-1 0,1 0 0,3-1 0,0-1 0,2 0 0,6-1 0,0-1 0,2 0 0,6 0 0,2-2 0,0 0-156,2-1 0,1-1 1,0 0 155,-1-1 0,-1-1 0,1 0 0,0 0 0,1-1 0,-1-1 0,3 1 0,-1-1 0,2-1 0,-32 1 0,2 0 0,5 0 0,1 0 0,0 0 0,1 0 0,4 1 0,1-2 0,4 1 0,1-2 0,5-2 0,0 0 212,7-2 1,0-2-213,2 0 0,1-2 521,5 0 0,1-1-521,7 0 0,2-1 504,-36-11-504,13 2 0,8 0 0,0-2 0,0-5 0,-3-8 0,-3-6 0,-1-1 0,2 1 0,5 4 0,13 7 0,7 3 0,5 2 0,-1 0 0,-3-1 0,-3-2 0,-1-3 0,3-3 0,4-5 0,2-5 0,-3 1 0,-2 0 0,-4 0 0,4 4 0,3 2 0,3 4 0,-1 4 0,-1 2 0,-1 2 0,2 2 0,4 1 0,3-2 0,2 2 0,-3-3 0,-2 0 0,-1 0 0,-1 0 0,0 2 0,2 1 0,-1 0 0,2-1 0,0 0 0,1 1 0,1 2 0,1 0 0,3 1 0,1 0 0,2 0 0,0 0 0,2 0 0,-1 0 0,1-2 0,2-1 0,-2-1 0,1 0 0,0 1 0,3 0 0,1 2 0,2 2 0,0 2 0,2 0 0,2 2 0,1 1 0,-1-3 0,-1 0 0,-3-3 0,1 0 0,2 1 0,3 1 0,4 4 0,1 3 0,1 2 0,0 0 0,-2 2 0,1 3 0,0 3 0,0 1 0,1 0 0,0 3 0,0 8 0,-1 9 0,-1 10 0,-2 7 0,-1 4 0,1 4 0,1 1 0,2 0 0,0-6 0,2-5 0,0-6 0,0-8 0,2-10 0,1-11 0,2-13 0,0-8 0,0-7 0,0-9 0,0 0 0,0-4 0,0 2 0,0 6 0,2 6 0,2 4 0,1 3 0,2 3 0,-2 3 0,0 3 0,1 3 0,1 0 0,-1 0 0,0-1 0,0-2 0,2 0 0,2-1 0,2 0 0,3 4 0,2 4 0,2 2 0,5 2 0,6 0 0,6 0 0,6 0 0,-2 0 0,-3 2 0,-7 2 0,-3 4 0,-5 1 0,-4-2 0,-8-3 0,-5-2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ore-KR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AEAD52-75FB-7140-85F2-B343E705F587}" type="datetimeFigureOut">
              <a:rPr lang="en-US" altLang="ko-Kore-KR" smtClean="0"/>
              <a:t>11/22/23</a:t>
            </a:fld>
            <a:endParaRPr lang="ko-Kore-KR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ore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93A49-EBE5-3B48-8DDF-80C3AFFD3207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555441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93A49-EBE5-3B48-8DDF-80C3AFFD3207}" type="slidenum">
              <a:rPr lang="en-US" altLang="ko-Kore-KR" smtClean="0"/>
              <a:t>27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3793257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93A49-EBE5-3B48-8DDF-80C3AFFD3207}" type="slidenum">
              <a:rPr lang="en-US" altLang="ko-Kore-KR" smtClean="0"/>
              <a:t>29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3461148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DD7CFA-5BA5-D147-9962-72882D9CBB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66A320D-8FAB-CF4A-9269-77A245E815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ko-Kore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75992A-23A4-7F44-B339-039DFAF71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52191-21B5-444B-8F34-B03D147DB134}" type="datetimeFigureOut">
              <a:rPr lang="en-US" altLang="ko-Kore-KR" smtClean="0"/>
              <a:t>11/22/23</a:t>
            </a:fld>
            <a:endParaRPr lang="ko-Kore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BAEFBD-CA78-C840-A3B8-CEC650D9E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1CBAB1-65C3-5A41-89A6-54AAA13E8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9321-1527-D041-B0CB-DCD0E5794325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1495530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2C2599-9C34-8B40-8466-CED954818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54045D7-B5E6-6C4B-B083-BAF112002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045541-0201-FC4F-BE31-A4DDECA99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52191-21B5-444B-8F34-B03D147DB134}" type="datetimeFigureOut">
              <a:rPr lang="en-US" altLang="ko-Kore-KR" smtClean="0"/>
              <a:t>11/22/23</a:t>
            </a:fld>
            <a:endParaRPr lang="ko-Kore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9993EB-A05F-3B42-95B6-57E8D2E73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9EC8F5-9076-9F48-8B1D-2D4855F39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9321-1527-D041-B0CB-DCD0E5794325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2781147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4ED4932-6F28-3043-8696-351BE2144B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9BF254-9425-B042-BA53-C05F4D512A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62AFA8-EEBE-1142-81D5-3144A47D3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52191-21B5-444B-8F34-B03D147DB134}" type="datetimeFigureOut">
              <a:rPr lang="en-US" altLang="ko-Kore-KR" smtClean="0"/>
              <a:t>11/22/23</a:t>
            </a:fld>
            <a:endParaRPr lang="ko-Kore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8FB6AB-B5B3-3E44-BC9D-7B2D54C4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F79841-A60B-9D4C-9D73-D52211C0D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9321-1527-D041-B0CB-DCD0E5794325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3583705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D21D40-68F7-4547-81B8-67B0E966C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D44991-BF64-F040-B776-88C442967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4E95D8-25BD-DF48-B929-A4BFC6719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52191-21B5-444B-8F34-B03D147DB134}" type="datetimeFigureOut">
              <a:rPr lang="en-US" altLang="ko-Kore-KR" smtClean="0"/>
              <a:t>11/22/23</a:t>
            </a:fld>
            <a:endParaRPr lang="ko-Kore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3D56AA-572F-B14E-AC03-7FFDD6243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07B5D4-1AD1-014C-905C-3A6DDA870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9321-1527-D041-B0CB-DCD0E5794325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2974142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0623AC-5D2E-2F44-A860-8DE272368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97DD06-B23F-C642-813B-0D0CF1F48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2ED015-9279-9D45-BC3C-0F38894A1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52191-21B5-444B-8F34-B03D147DB134}" type="datetimeFigureOut">
              <a:rPr lang="en-US" altLang="ko-Kore-KR" smtClean="0"/>
              <a:t>11/22/23</a:t>
            </a:fld>
            <a:endParaRPr lang="ko-Kore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36D8A2-F9C7-A540-AF6C-8362E88B4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5149EE-ED21-A148-8E1F-F2121B8F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9321-1527-D041-B0CB-DCD0E5794325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3414867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A0EEE-A4A9-8349-9FD4-68FB1BFF9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76835-2E71-C644-8DB6-76AE2D12E4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848FEC-1B1C-EF43-8ED0-A918D34BB3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E304F9-D3BE-5E45-9DE2-4EC2689BD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52191-21B5-444B-8F34-B03D147DB134}" type="datetimeFigureOut">
              <a:rPr lang="en-US" altLang="ko-Kore-KR" smtClean="0"/>
              <a:t>11/22/23</a:t>
            </a:fld>
            <a:endParaRPr lang="ko-Kore-KR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661229-B189-274E-86E1-999EB9EF8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FAB3C8-303B-AC4B-8D12-64250C41F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9321-1527-D041-B0CB-DCD0E5794325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3672195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4561B1-2714-5A49-9A72-00B498B9A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05796C-D606-9D4B-AC37-6149DAB6B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44237E-E785-404D-9953-F2F1B93235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7DBFF7F-7954-1141-95E3-FBA77AE109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377208A-5930-6F4D-B6C9-B901AED883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C92C561-6478-584F-A41C-AD167B86D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52191-21B5-444B-8F34-B03D147DB134}" type="datetimeFigureOut">
              <a:rPr lang="en-US" altLang="ko-Kore-KR" smtClean="0"/>
              <a:t>11/22/23</a:t>
            </a:fld>
            <a:endParaRPr lang="ko-Kore-KR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F587EA0-DED4-DB49-B882-CD82D5C17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B41D025-9EE4-334B-87B4-A4D702ADA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9321-1527-D041-B0CB-DCD0E5794325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966524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EC1495-5A82-5144-B390-C0FB921AD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CB0E66-EEA8-514F-BBB9-8A126EB75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52191-21B5-444B-8F34-B03D147DB134}" type="datetimeFigureOut">
              <a:rPr lang="en-US" altLang="ko-Kore-KR" smtClean="0"/>
              <a:t>11/22/23</a:t>
            </a:fld>
            <a:endParaRPr lang="ko-Kore-KR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5FA5470-9AFB-BE43-B2EE-1F8F1383D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101C7A-A840-B943-B754-5D58F8BC9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9321-1527-D041-B0CB-DCD0E5794325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4224058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009AB6E-8864-3343-A714-7050A3DF2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52191-21B5-444B-8F34-B03D147DB134}" type="datetimeFigureOut">
              <a:rPr lang="en-US" altLang="ko-Kore-KR" smtClean="0"/>
              <a:t>11/22/23</a:t>
            </a:fld>
            <a:endParaRPr lang="ko-Kore-KR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9DAAB72-82A4-F44A-B3A8-D44FE1402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F7826B-A29F-724F-A770-5C11511E3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9321-1527-D041-B0CB-DCD0E5794325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1649162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79FE55-3E5B-F84A-A498-A21E39F44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F15302-C54D-E64C-9BDE-EB2BD3FA7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40DFD2-89C4-3C4D-A0FF-D7AF733D14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3BA8CF-7CDE-0249-8B64-5BF7E6A4D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52191-21B5-444B-8F34-B03D147DB134}" type="datetimeFigureOut">
              <a:rPr lang="en-US" altLang="ko-Kore-KR" smtClean="0"/>
              <a:t>11/22/23</a:t>
            </a:fld>
            <a:endParaRPr lang="ko-Kore-KR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C4ECEB-9304-DC4F-88A1-9473755AD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2E01E4-9CE2-B64A-AE0C-8F6699465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9321-1527-D041-B0CB-DCD0E5794325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3512722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A349A-3C03-7643-BC31-2BDA0775D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FFC5551-1B02-514E-967B-05C232DBA7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ore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138E9FB-3F13-2C4D-828D-0CAA6AD096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003DA8-0813-1B4F-A765-636FEDF96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52191-21B5-444B-8F34-B03D147DB134}" type="datetimeFigureOut">
              <a:rPr lang="en-US" altLang="ko-Kore-KR" smtClean="0"/>
              <a:t>11/22/23</a:t>
            </a:fld>
            <a:endParaRPr lang="ko-Kore-KR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18D362-8286-AA4E-9CA4-1D69CC136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324F94-219E-1942-9774-2D8152885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9321-1527-D041-B0CB-DCD0E5794325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1562221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C97DF70-83FA-E443-9CF4-C6E93FDF5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D300E1-D114-F744-A6CA-A8700A327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91B6C4-A2B0-EC43-A79E-6C612D9AD1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52191-21B5-444B-8F34-B03D147DB134}" type="datetimeFigureOut">
              <a:rPr lang="en-US" altLang="ko-Kore-KR" smtClean="0"/>
              <a:t>11/22/23</a:t>
            </a:fld>
            <a:endParaRPr lang="ko-Kore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4DC9D0-D6CC-D646-B10B-D014B874C6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ore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D4A9FB-6C9F-554E-82C6-7D1A534975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1B9321-1527-D041-B0CB-DCD0E5794325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2306237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customXml" Target="../ink/ink6.xml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customXml" Target="../ink/ink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025642-B38D-A74A-8F24-F7D52B9A8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92876"/>
            <a:ext cx="9144000" cy="2162431"/>
          </a:xfrm>
        </p:spPr>
        <p:txBody>
          <a:bodyPr>
            <a:normAutofit/>
          </a:bodyPr>
          <a:lstStyle/>
          <a:p>
            <a:r>
              <a:rPr lang="en-US" altLang="ko-KR" sz="6600" b="1" dirty="0">
                <a:solidFill>
                  <a:srgbClr val="7030A0"/>
                </a:solidFill>
              </a:rPr>
              <a:t>SMCE</a:t>
            </a:r>
            <a:br>
              <a:rPr lang="en-US" altLang="ko-KR" sz="6600" b="1" dirty="0">
                <a:solidFill>
                  <a:srgbClr val="7030A0"/>
                </a:solidFill>
              </a:rPr>
            </a:br>
            <a:r>
              <a:rPr lang="en-US" altLang="ko-KR" sz="3600" b="1" dirty="0" err="1">
                <a:solidFill>
                  <a:srgbClr val="7030A0"/>
                </a:solidFill>
              </a:rPr>
              <a:t>SangMyeong</a:t>
            </a:r>
            <a:r>
              <a:rPr lang="en-US" altLang="ko-KR" sz="3600" b="1" dirty="0">
                <a:solidFill>
                  <a:srgbClr val="7030A0"/>
                </a:solidFill>
              </a:rPr>
              <a:t> Coding Education</a:t>
            </a:r>
            <a:endParaRPr lang="ko-Kore-KR" sz="3600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5A16A8-C921-DD4F-8509-1F06F45DE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73952"/>
            <a:ext cx="9144000" cy="1655762"/>
          </a:xfrm>
        </p:spPr>
        <p:txBody>
          <a:bodyPr/>
          <a:lstStyle/>
          <a:p>
            <a:r>
              <a:rPr lang="en-US" sz="2800" dirty="0">
                <a:solidFill>
                  <a:srgbClr val="92D050"/>
                </a:solidFill>
              </a:rPr>
              <a:t>Week 2 &lt; </a:t>
            </a:r>
            <a:r>
              <a:rPr lang="en-US" altLang="ko-Kore-KR" sz="2800" dirty="0" err="1">
                <a:solidFill>
                  <a:srgbClr val="92D050"/>
                </a:solidFill>
              </a:rPr>
              <a:t>printf</a:t>
            </a:r>
            <a:r>
              <a:rPr lang="en-US" altLang="ko-Kore-KR" sz="2800" dirty="0">
                <a:solidFill>
                  <a:srgbClr val="92D050"/>
                </a:solidFill>
              </a:rPr>
              <a:t>(“hello world!”); &gt;</a:t>
            </a:r>
            <a:endParaRPr lang="ko-Kore-KR" sz="2800" dirty="0">
              <a:solidFill>
                <a:srgbClr val="92D050"/>
              </a:solidFill>
            </a:endParaRPr>
          </a:p>
          <a:p>
            <a:r>
              <a:rPr lang="ko-Kore-KR" dirty="0"/>
              <a:t>2023.</a:t>
            </a:r>
            <a:r>
              <a:rPr lang="en-US" altLang="ko-Kore-KR" dirty="0"/>
              <a:t>11</a:t>
            </a:r>
            <a:r>
              <a:rPr lang="ko-Kore-KR" dirty="0"/>
              <a:t>.</a:t>
            </a:r>
            <a:r>
              <a:rPr lang="en-US" altLang="ko-Kore-KR" dirty="0"/>
              <a:t>16</a:t>
            </a:r>
            <a:endParaRPr lang="ko-Kore-KR" dirty="0"/>
          </a:p>
        </p:txBody>
      </p:sp>
    </p:spTree>
    <p:extLst>
      <p:ext uri="{BB962C8B-B14F-4D97-AF65-F5344CB8AC3E}">
        <p14:creationId xmlns:p14="http://schemas.microsoft.com/office/powerpoint/2010/main" val="3150191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81491D1-B6E8-3BFB-42CF-945A32013856}"/>
              </a:ext>
            </a:extLst>
          </p:cNvPr>
          <p:cNvSpPr/>
          <p:nvPr/>
        </p:nvSpPr>
        <p:spPr>
          <a:xfrm>
            <a:off x="-30480" y="6461759"/>
            <a:ext cx="12240000" cy="454047"/>
          </a:xfrm>
          <a:prstGeom prst="rect">
            <a:avLst/>
          </a:prstGeom>
          <a:solidFill>
            <a:schemeClr val="accent1">
              <a:alpha val="349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025642-B38D-A74A-8F24-F7D52B9A8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2127" y="6792119"/>
            <a:ext cx="3941379" cy="131762"/>
          </a:xfrm>
        </p:spPr>
        <p:txBody>
          <a:bodyPr>
            <a:noAutofit/>
          </a:bodyPr>
          <a:lstStyle/>
          <a:p>
            <a:r>
              <a:rPr lang="en-US" altLang="ko-Kore-KR" sz="2000" dirty="0" err="1">
                <a:solidFill>
                  <a:srgbClr val="7030A0"/>
                </a:solidFill>
              </a:rPr>
              <a:t>SangMyeong</a:t>
            </a:r>
            <a:r>
              <a:rPr lang="en-US" altLang="ko-Kore-KR" sz="2000" dirty="0">
                <a:solidFill>
                  <a:srgbClr val="7030A0"/>
                </a:solidFill>
              </a:rPr>
              <a:t> Coding Education</a:t>
            </a:r>
            <a:endParaRPr lang="ko-Kore-KR" sz="2000" dirty="0">
              <a:solidFill>
                <a:srgbClr val="7030A0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5A16A8-C921-DD4F-8509-1F06F45DE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3318" y="6512447"/>
            <a:ext cx="2827283" cy="467903"/>
          </a:xfrm>
        </p:spPr>
        <p:txBody>
          <a:bodyPr>
            <a:normAutofit/>
          </a:bodyPr>
          <a:lstStyle/>
          <a:p>
            <a:r>
              <a:rPr lang="en-US" altLang="ko-KR" dirty="0"/>
              <a:t>hello</a:t>
            </a:r>
            <a:r>
              <a:rPr lang="ko-KR" altLang="en-US" dirty="0"/>
              <a:t> </a:t>
            </a:r>
            <a:r>
              <a:rPr lang="en-US" altLang="ko-KR" dirty="0"/>
              <a:t>world</a:t>
            </a:r>
            <a:endParaRPr lang="ko-Kore-KR" altLang="ko-Kore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AA94350-F7A7-7F4D-9274-C4E68FEFACC2}"/>
              </a:ext>
            </a:extLst>
          </p:cNvPr>
          <p:cNvSpPr txBox="1">
            <a:spLocks/>
          </p:cNvSpPr>
          <p:nvPr/>
        </p:nvSpPr>
        <p:spPr>
          <a:xfrm>
            <a:off x="11216640" y="6858000"/>
            <a:ext cx="1069954" cy="578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B050"/>
                </a:solidFill>
              </a:rPr>
              <a:t>week </a:t>
            </a:r>
            <a:r>
              <a:rPr lang="en-US" altLang="ko-KR" sz="2400" dirty="0">
                <a:solidFill>
                  <a:srgbClr val="00B050"/>
                </a:solidFill>
              </a:rPr>
              <a:t>2</a:t>
            </a:r>
            <a:endParaRPr lang="ko-Kore-KR" sz="2400" dirty="0">
              <a:solidFill>
                <a:srgbClr val="00B050"/>
              </a:solidFill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618387EB-79C7-B848-8C39-392B62BF4926}"/>
              </a:ext>
            </a:extLst>
          </p:cNvPr>
          <p:cNvSpPr txBox="1">
            <a:spLocks/>
          </p:cNvSpPr>
          <p:nvPr/>
        </p:nvSpPr>
        <p:spPr>
          <a:xfrm>
            <a:off x="-30480" y="0"/>
            <a:ext cx="4899041" cy="77847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sz="4400" b="1" dirty="0" err="1">
                <a:solidFill>
                  <a:schemeClr val="accent2"/>
                </a:solidFill>
              </a:rPr>
              <a:t>printf</a:t>
            </a:r>
            <a:r>
              <a:rPr lang="en-US" altLang="ko-Kore-KR" sz="4400" b="1" dirty="0">
                <a:solidFill>
                  <a:schemeClr val="accent2"/>
                </a:solidFill>
              </a:rPr>
              <a:t>(“hello world!”);</a:t>
            </a:r>
            <a:endParaRPr lang="ko-Kore-KR" sz="4400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79B5DD-417C-626C-A6A8-1CE171A94090}"/>
              </a:ext>
            </a:extLst>
          </p:cNvPr>
          <p:cNvSpPr txBox="1"/>
          <p:nvPr/>
        </p:nvSpPr>
        <p:spPr>
          <a:xfrm>
            <a:off x="242570" y="626082"/>
            <a:ext cx="8763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 err="1">
                <a:solidFill>
                  <a:schemeClr val="bg2">
                    <a:lumMod val="75000"/>
                  </a:schemeClr>
                </a:solidFill>
              </a:rPr>
              <a:t>printf</a:t>
            </a:r>
            <a:r>
              <a:rPr kumimoji="1" lang="en-US" altLang="ko-Kore-KR" sz="3200" dirty="0">
                <a:solidFill>
                  <a:schemeClr val="bg2">
                    <a:lumMod val="75000"/>
                  </a:schemeClr>
                </a:solidFill>
              </a:rPr>
              <a:t>()?</a:t>
            </a:r>
            <a:r>
              <a:rPr kumimoji="1" lang="ko-KR" altLang="en-US" sz="3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kumimoji="1" lang="en-US" altLang="ko-KR" sz="3200" dirty="0">
                <a:solidFill>
                  <a:schemeClr val="bg2">
                    <a:lumMod val="75000"/>
                  </a:schemeClr>
                </a:solidFill>
              </a:rPr>
              <a:t>:</a:t>
            </a:r>
            <a:r>
              <a:rPr kumimoji="1" lang="ko-KR" altLang="en-US" sz="3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kumimoji="1" lang="en-US" altLang="ko-KR" sz="3200" dirty="0">
                <a:solidFill>
                  <a:schemeClr val="bg2">
                    <a:lumMod val="75000"/>
                  </a:schemeClr>
                </a:solidFill>
              </a:rPr>
              <a:t>print format | </a:t>
            </a:r>
            <a:r>
              <a:rPr kumimoji="1" lang="ko-KR" altLang="en-US" sz="3200" dirty="0">
                <a:solidFill>
                  <a:schemeClr val="bg2">
                    <a:lumMod val="75000"/>
                  </a:schemeClr>
                </a:solidFill>
              </a:rPr>
              <a:t>출력</a:t>
            </a:r>
            <a:r>
              <a:rPr kumimoji="1" lang="en-US" altLang="ko-KR" sz="1400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kumimoji="1" lang="ko-KR" altLang="en-US" sz="1400" dirty="0">
                <a:solidFill>
                  <a:schemeClr val="bg2">
                    <a:lumMod val="75000"/>
                  </a:schemeClr>
                </a:solidFill>
              </a:rPr>
              <a:t>보여지게 하는 것</a:t>
            </a:r>
            <a:r>
              <a:rPr kumimoji="1" lang="en-US" altLang="ko-KR" sz="1400" dirty="0">
                <a:solidFill>
                  <a:schemeClr val="bg2">
                    <a:lumMod val="75000"/>
                  </a:schemeClr>
                </a:solidFill>
              </a:rPr>
              <a:t>)</a:t>
            </a:r>
            <a:r>
              <a:rPr kumimoji="1" lang="ko-KR" altLang="en-US" sz="3200" dirty="0">
                <a:solidFill>
                  <a:schemeClr val="bg2">
                    <a:lumMod val="75000"/>
                  </a:schemeClr>
                </a:solidFill>
              </a:rPr>
              <a:t>을 위한 함수</a:t>
            </a:r>
            <a:endParaRPr kumimoji="1" lang="ko-Kore-KR" altLang="en-US" sz="3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08B335-F4D1-693D-FF47-4B60D93E8D7E}"/>
              </a:ext>
            </a:extLst>
          </p:cNvPr>
          <p:cNvSpPr txBox="1"/>
          <p:nvPr/>
        </p:nvSpPr>
        <p:spPr>
          <a:xfrm>
            <a:off x="242570" y="1341284"/>
            <a:ext cx="9355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소괄호안에</a:t>
            </a:r>
            <a:r>
              <a:rPr kumimoji="1" lang="en-US" altLang="ko-Kore-KR" dirty="0"/>
              <a:t>…</a:t>
            </a:r>
            <a:r>
              <a:rPr kumimoji="1" lang="en-US" altLang="ko-KR" dirty="0"/>
              <a:t>.</a:t>
            </a:r>
            <a:r>
              <a:rPr kumimoji="1" lang="ko-KR" altLang="en-US" dirty="0"/>
              <a:t> 텍스트 출력하고 싶으면 </a:t>
            </a:r>
            <a:r>
              <a:rPr kumimoji="1" lang="ko-KR" altLang="en-US" dirty="0" err="1"/>
              <a:t>괄호열고</a:t>
            </a:r>
            <a:r>
              <a:rPr kumimoji="1" lang="ko-KR" altLang="en-US" dirty="0"/>
              <a:t> </a:t>
            </a:r>
            <a:r>
              <a:rPr kumimoji="1" lang="en-US" altLang="ko-KR" dirty="0"/>
              <a:t>“”</a:t>
            </a:r>
            <a:r>
              <a:rPr kumimoji="1" lang="ko-KR" altLang="en-US" dirty="0"/>
              <a:t> 안에 텍스트 쓰고 </a:t>
            </a:r>
            <a:r>
              <a:rPr kumimoji="1" lang="ko-KR" altLang="en-US" dirty="0" err="1"/>
              <a:t>괄호닫고</a:t>
            </a:r>
            <a:r>
              <a:rPr kumimoji="1" lang="en-US" altLang="ko-KR" dirty="0"/>
              <a:t>..</a:t>
            </a:r>
            <a:r>
              <a:rPr kumimoji="1" lang="ko-KR" altLang="en-US" dirty="0"/>
              <a:t> 세미콜론</a:t>
            </a:r>
            <a:r>
              <a:rPr kumimoji="1" lang="en-US" altLang="ko-KR" dirty="0"/>
              <a:t>….</a:t>
            </a:r>
            <a:endParaRPr kumimoji="1" lang="ko-Kore-KR" altLang="en-US" dirty="0"/>
          </a:p>
        </p:txBody>
      </p:sp>
      <p:pic>
        <p:nvPicPr>
          <p:cNvPr id="6" name="그림 5" descr="텍스트, 폰트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125FBF14-F7A3-04EE-E5AD-D8F20047C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196" y="2134438"/>
            <a:ext cx="9519607" cy="197707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4D84303-6DFE-26C9-A4D7-898914D2396A}"/>
              </a:ext>
            </a:extLst>
          </p:cNvPr>
          <p:cNvSpPr/>
          <p:nvPr/>
        </p:nvSpPr>
        <p:spPr>
          <a:xfrm>
            <a:off x="6156959" y="3532388"/>
            <a:ext cx="840741" cy="215900"/>
          </a:xfrm>
          <a:prstGeom prst="rect">
            <a:avLst/>
          </a:prstGeom>
          <a:solidFill>
            <a:schemeClr val="accent4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9EA4B6-DDB7-5273-259A-6BCDC3AD3EF8}"/>
              </a:ext>
            </a:extLst>
          </p:cNvPr>
          <p:cNvSpPr/>
          <p:nvPr/>
        </p:nvSpPr>
        <p:spPr>
          <a:xfrm>
            <a:off x="6997700" y="3532388"/>
            <a:ext cx="1181100" cy="215900"/>
          </a:xfrm>
          <a:prstGeom prst="rect">
            <a:avLst/>
          </a:prstGeom>
          <a:solidFill>
            <a:schemeClr val="accent5">
              <a:lumMod val="40000"/>
              <a:lumOff val="6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C0C1737-16AE-095C-8553-8405946A8A21}"/>
              </a:ext>
            </a:extLst>
          </p:cNvPr>
          <p:cNvSpPr/>
          <p:nvPr/>
        </p:nvSpPr>
        <p:spPr>
          <a:xfrm>
            <a:off x="8242092" y="3537304"/>
            <a:ext cx="1181100" cy="215900"/>
          </a:xfrm>
          <a:prstGeom prst="rect">
            <a:avLst/>
          </a:prstGeom>
          <a:solidFill>
            <a:schemeClr val="accent2">
              <a:lumMod val="40000"/>
              <a:lumOff val="6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E6AC63-0ABC-1487-1F9D-BC8D81F84E49}"/>
              </a:ext>
            </a:extLst>
          </p:cNvPr>
          <p:cNvSpPr/>
          <p:nvPr/>
        </p:nvSpPr>
        <p:spPr>
          <a:xfrm>
            <a:off x="9486484" y="3554920"/>
            <a:ext cx="1181100" cy="215900"/>
          </a:xfrm>
          <a:prstGeom prst="rect">
            <a:avLst/>
          </a:prstGeom>
          <a:solidFill>
            <a:schemeClr val="accent6">
              <a:lumMod val="60000"/>
              <a:lumOff val="4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BE69EE8D-0320-DDAD-1746-991DD129DB06}"/>
                  </a:ext>
                </a:extLst>
              </p14:cNvPr>
              <p14:cNvContentPartPr/>
              <p14:nvPr/>
            </p14:nvContentPartPr>
            <p14:xfrm>
              <a:off x="3678880" y="2713148"/>
              <a:ext cx="2914920" cy="79308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BE69EE8D-0320-DDAD-1746-991DD129DB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60880" y="2695148"/>
                <a:ext cx="2950560" cy="82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A6790030-7899-4962-6CA1-FE676BC14B52}"/>
                  </a:ext>
                </a:extLst>
              </p14:cNvPr>
              <p14:cNvContentPartPr/>
              <p14:nvPr/>
            </p14:nvContentPartPr>
            <p14:xfrm>
              <a:off x="4100080" y="3768668"/>
              <a:ext cx="3407400" cy="62244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A6790030-7899-4962-6CA1-FE676BC14B5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82440" y="3751028"/>
                <a:ext cx="3443040" cy="65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86F578CE-133B-7711-3737-5943A0CDCCC5}"/>
                  </a:ext>
                </a:extLst>
              </p14:cNvPr>
              <p14:cNvContentPartPr/>
              <p14:nvPr/>
            </p14:nvContentPartPr>
            <p14:xfrm>
              <a:off x="5305000" y="2537468"/>
              <a:ext cx="3555360" cy="90504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86F578CE-133B-7711-3737-5943A0CDCCC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87360" y="2519828"/>
                <a:ext cx="3591000" cy="9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ABDA6009-C103-5DE6-9BFF-F9CC3DB32E34}"/>
                  </a:ext>
                </a:extLst>
              </p14:cNvPr>
              <p14:cNvContentPartPr/>
              <p14:nvPr/>
            </p14:nvContentPartPr>
            <p14:xfrm>
              <a:off x="6149560" y="3880988"/>
              <a:ext cx="3900240" cy="76788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ABDA6009-C103-5DE6-9BFF-F9CC3DB32E3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31560" y="3862988"/>
                <a:ext cx="3935880" cy="80352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70DD55F3-7959-0F78-42B8-B6DDC21D2081}"/>
              </a:ext>
            </a:extLst>
          </p:cNvPr>
          <p:cNvSpPr txBox="1"/>
          <p:nvPr/>
        </p:nvSpPr>
        <p:spPr>
          <a:xfrm>
            <a:off x="9265754" y="1744887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“</a:t>
            </a:r>
            <a:r>
              <a:rPr kumimoji="1" lang="ko-Kore-KR" altLang="en-US" dirty="0"/>
              <a:t>순서대로</a:t>
            </a:r>
            <a:r>
              <a:rPr kumimoji="1" lang="ko-KR" altLang="en-US" dirty="0"/>
              <a:t> 대입</a:t>
            </a:r>
            <a:r>
              <a:rPr kumimoji="1" lang="en-US" altLang="ko-KR" dirty="0"/>
              <a:t>”</a:t>
            </a:r>
            <a:endParaRPr kumimoji="1" lang="ko-Kore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543C08-2668-D196-DF0C-5AD1CA269E9A}"/>
              </a:ext>
            </a:extLst>
          </p:cNvPr>
          <p:cNvSpPr txBox="1"/>
          <p:nvPr/>
        </p:nvSpPr>
        <p:spPr>
          <a:xfrm>
            <a:off x="1329717" y="4788514"/>
            <a:ext cx="2977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highlight>
                  <a:srgbClr val="FFFF00"/>
                </a:highlight>
              </a:rPr>
              <a:t>% </a:t>
            </a:r>
            <a:r>
              <a:rPr kumimoji="1" lang="ko-KR" altLang="en-US" dirty="0">
                <a:highlight>
                  <a:srgbClr val="FFFF00"/>
                </a:highlight>
              </a:rPr>
              <a:t>뒤에 있는 알파벳의 의미</a:t>
            </a:r>
            <a:r>
              <a:rPr kumimoji="1" lang="en-US" altLang="ko-KR" dirty="0">
                <a:highlight>
                  <a:srgbClr val="FFFF00"/>
                </a:highlight>
              </a:rPr>
              <a:t>?</a:t>
            </a:r>
            <a:endParaRPr kumimoji="1" lang="ko-Kore-KR" altLang="en-US" dirty="0">
              <a:highlight>
                <a:srgbClr val="FFFF00"/>
              </a:highligh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0BCDEB-76CE-3F56-37CD-2CC769E51887}"/>
              </a:ext>
            </a:extLst>
          </p:cNvPr>
          <p:cNvSpPr txBox="1"/>
          <p:nvPr/>
        </p:nvSpPr>
        <p:spPr>
          <a:xfrm>
            <a:off x="1329717" y="5252778"/>
            <a:ext cx="9519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%d (decimal, </a:t>
            </a:r>
            <a:r>
              <a:rPr kumimoji="1" lang="ko-KR" altLang="en-US" dirty="0"/>
              <a:t>십진수</a:t>
            </a:r>
            <a:r>
              <a:rPr kumimoji="1" lang="en-US" altLang="ko-KR" dirty="0"/>
              <a:t>)  </a:t>
            </a:r>
            <a:r>
              <a:rPr kumimoji="1" lang="en-US" altLang="ko-Kore-KR" dirty="0"/>
              <a:t>%f ( float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실수</a:t>
            </a:r>
            <a:r>
              <a:rPr kumimoji="1" lang="en-US" altLang="ko-Kore-KR" dirty="0"/>
              <a:t> )  %</a:t>
            </a:r>
            <a:r>
              <a:rPr kumimoji="1" lang="en-US" altLang="ko-Kore-KR" dirty="0" err="1"/>
              <a:t>lf</a:t>
            </a:r>
            <a:r>
              <a:rPr kumimoji="1" lang="en-US" altLang="ko-Kore-KR" dirty="0"/>
              <a:t> (long float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긴 실수</a:t>
            </a:r>
            <a:r>
              <a:rPr kumimoji="1" lang="en-US" altLang="ko-Kore-KR" dirty="0"/>
              <a:t>) %c ( character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문자 </a:t>
            </a:r>
            <a:r>
              <a:rPr kumimoji="1" lang="en-US" altLang="ko-KR" dirty="0">
                <a:solidFill>
                  <a:schemeClr val="bg2">
                    <a:lumMod val="75000"/>
                  </a:schemeClr>
                </a:solidFill>
              </a:rPr>
              <a:t>not </a:t>
            </a:r>
            <a:r>
              <a:rPr kumimoji="1" lang="ko-KR" altLang="en-US" dirty="0">
                <a:solidFill>
                  <a:schemeClr val="bg2">
                    <a:lumMod val="75000"/>
                  </a:schemeClr>
                </a:solidFill>
              </a:rPr>
              <a:t>문자열</a:t>
            </a:r>
            <a:r>
              <a:rPr kumimoji="1" lang="en-US" altLang="ko-Kore-KR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1509879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81491D1-B6E8-3BFB-42CF-945A32013856}"/>
              </a:ext>
            </a:extLst>
          </p:cNvPr>
          <p:cNvSpPr/>
          <p:nvPr/>
        </p:nvSpPr>
        <p:spPr>
          <a:xfrm>
            <a:off x="-30480" y="6461759"/>
            <a:ext cx="12240000" cy="454047"/>
          </a:xfrm>
          <a:prstGeom prst="rect">
            <a:avLst/>
          </a:prstGeom>
          <a:solidFill>
            <a:schemeClr val="accent1">
              <a:alpha val="349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025642-B38D-A74A-8F24-F7D52B9A8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2127" y="6792119"/>
            <a:ext cx="3941379" cy="131762"/>
          </a:xfrm>
        </p:spPr>
        <p:txBody>
          <a:bodyPr>
            <a:noAutofit/>
          </a:bodyPr>
          <a:lstStyle/>
          <a:p>
            <a:r>
              <a:rPr lang="en-US" altLang="ko-Kore-KR" sz="2000" dirty="0" err="1">
                <a:solidFill>
                  <a:srgbClr val="7030A0"/>
                </a:solidFill>
              </a:rPr>
              <a:t>SangMyeong</a:t>
            </a:r>
            <a:r>
              <a:rPr lang="en-US" altLang="ko-Kore-KR" sz="2000" dirty="0">
                <a:solidFill>
                  <a:srgbClr val="7030A0"/>
                </a:solidFill>
              </a:rPr>
              <a:t> Coding Education</a:t>
            </a:r>
            <a:endParaRPr lang="ko-Kore-KR" sz="2000" dirty="0">
              <a:solidFill>
                <a:srgbClr val="7030A0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5A16A8-C921-DD4F-8509-1F06F45DE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3318" y="6512447"/>
            <a:ext cx="2827283" cy="467903"/>
          </a:xfrm>
        </p:spPr>
        <p:txBody>
          <a:bodyPr>
            <a:normAutofit/>
          </a:bodyPr>
          <a:lstStyle/>
          <a:p>
            <a:r>
              <a:rPr lang="en-US" altLang="ko-KR" dirty="0"/>
              <a:t>hello</a:t>
            </a:r>
            <a:r>
              <a:rPr lang="ko-KR" altLang="en-US" dirty="0"/>
              <a:t> </a:t>
            </a:r>
            <a:r>
              <a:rPr lang="en-US" altLang="ko-KR" dirty="0"/>
              <a:t>world</a:t>
            </a:r>
            <a:endParaRPr lang="ko-Kore-KR" altLang="ko-Kore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AA94350-F7A7-7F4D-9274-C4E68FEFACC2}"/>
              </a:ext>
            </a:extLst>
          </p:cNvPr>
          <p:cNvSpPr txBox="1">
            <a:spLocks/>
          </p:cNvSpPr>
          <p:nvPr/>
        </p:nvSpPr>
        <p:spPr>
          <a:xfrm>
            <a:off x="11216640" y="6858000"/>
            <a:ext cx="1069954" cy="578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B050"/>
                </a:solidFill>
              </a:rPr>
              <a:t>week </a:t>
            </a:r>
            <a:r>
              <a:rPr lang="en-US" altLang="ko-KR" sz="2400" dirty="0">
                <a:solidFill>
                  <a:srgbClr val="00B050"/>
                </a:solidFill>
              </a:rPr>
              <a:t>2</a:t>
            </a:r>
            <a:endParaRPr lang="ko-Kore-KR" sz="2400" dirty="0">
              <a:solidFill>
                <a:srgbClr val="00B050"/>
              </a:solidFill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618387EB-79C7-B848-8C39-392B62BF4926}"/>
              </a:ext>
            </a:extLst>
          </p:cNvPr>
          <p:cNvSpPr txBox="1">
            <a:spLocks/>
          </p:cNvSpPr>
          <p:nvPr/>
        </p:nvSpPr>
        <p:spPr>
          <a:xfrm>
            <a:off x="-30480" y="0"/>
            <a:ext cx="4899041" cy="77847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sz="4400" b="1" dirty="0" err="1">
                <a:solidFill>
                  <a:schemeClr val="accent2"/>
                </a:solidFill>
              </a:rPr>
              <a:t>printf</a:t>
            </a:r>
            <a:r>
              <a:rPr lang="en-US" altLang="ko-Kore-KR" sz="4400" b="1" dirty="0">
                <a:solidFill>
                  <a:schemeClr val="accent2"/>
                </a:solidFill>
              </a:rPr>
              <a:t>(“hello world!”);</a:t>
            </a:r>
            <a:endParaRPr lang="ko-Kore-KR" sz="4400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79B5DD-417C-626C-A6A8-1CE171A94090}"/>
              </a:ext>
            </a:extLst>
          </p:cNvPr>
          <p:cNvSpPr txBox="1"/>
          <p:nvPr/>
        </p:nvSpPr>
        <p:spPr>
          <a:xfrm>
            <a:off x="242570" y="626082"/>
            <a:ext cx="8763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 err="1">
                <a:solidFill>
                  <a:schemeClr val="bg2">
                    <a:lumMod val="75000"/>
                  </a:schemeClr>
                </a:solidFill>
              </a:rPr>
              <a:t>printf</a:t>
            </a:r>
            <a:r>
              <a:rPr kumimoji="1" lang="en-US" altLang="ko-Kore-KR" sz="3200" dirty="0">
                <a:solidFill>
                  <a:schemeClr val="bg2">
                    <a:lumMod val="75000"/>
                  </a:schemeClr>
                </a:solidFill>
              </a:rPr>
              <a:t>()?</a:t>
            </a:r>
            <a:r>
              <a:rPr kumimoji="1" lang="ko-KR" altLang="en-US" sz="3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kumimoji="1" lang="en-US" altLang="ko-KR" sz="3200" dirty="0">
                <a:solidFill>
                  <a:schemeClr val="bg2">
                    <a:lumMod val="75000"/>
                  </a:schemeClr>
                </a:solidFill>
              </a:rPr>
              <a:t>:</a:t>
            </a:r>
            <a:r>
              <a:rPr kumimoji="1" lang="ko-KR" altLang="en-US" sz="3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kumimoji="1" lang="en-US" altLang="ko-KR" sz="3200" dirty="0">
                <a:solidFill>
                  <a:schemeClr val="bg2">
                    <a:lumMod val="75000"/>
                  </a:schemeClr>
                </a:solidFill>
              </a:rPr>
              <a:t>print format | </a:t>
            </a:r>
            <a:r>
              <a:rPr kumimoji="1" lang="ko-KR" altLang="en-US" sz="3200" dirty="0">
                <a:solidFill>
                  <a:schemeClr val="bg2">
                    <a:lumMod val="75000"/>
                  </a:schemeClr>
                </a:solidFill>
              </a:rPr>
              <a:t>출력</a:t>
            </a:r>
            <a:r>
              <a:rPr kumimoji="1" lang="en-US" altLang="ko-KR" sz="1400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kumimoji="1" lang="ko-KR" altLang="en-US" sz="1400" dirty="0">
                <a:solidFill>
                  <a:schemeClr val="bg2">
                    <a:lumMod val="75000"/>
                  </a:schemeClr>
                </a:solidFill>
              </a:rPr>
              <a:t>보여지게 하는 것</a:t>
            </a:r>
            <a:r>
              <a:rPr kumimoji="1" lang="en-US" altLang="ko-KR" sz="1400" dirty="0">
                <a:solidFill>
                  <a:schemeClr val="bg2">
                    <a:lumMod val="75000"/>
                  </a:schemeClr>
                </a:solidFill>
              </a:rPr>
              <a:t>)</a:t>
            </a:r>
            <a:r>
              <a:rPr kumimoji="1" lang="ko-KR" altLang="en-US" sz="3200" dirty="0">
                <a:solidFill>
                  <a:schemeClr val="bg2">
                    <a:lumMod val="75000"/>
                  </a:schemeClr>
                </a:solidFill>
              </a:rPr>
              <a:t>을 위한 함수</a:t>
            </a:r>
            <a:endParaRPr kumimoji="1" lang="ko-Kore-KR" altLang="en-US" sz="3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08B335-F4D1-693D-FF47-4B60D93E8D7E}"/>
              </a:ext>
            </a:extLst>
          </p:cNvPr>
          <p:cNvSpPr txBox="1"/>
          <p:nvPr/>
        </p:nvSpPr>
        <p:spPr>
          <a:xfrm>
            <a:off x="242570" y="1341284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“</a:t>
            </a:r>
            <a:r>
              <a:rPr kumimoji="1" lang="ko-KR" altLang="en-US" dirty="0"/>
              <a:t>함수가 </a:t>
            </a:r>
            <a:r>
              <a:rPr kumimoji="1" lang="ko-KR" altLang="en-US" dirty="0" err="1"/>
              <a:t>뭔데</a:t>
            </a:r>
            <a:r>
              <a:rPr kumimoji="1" lang="en-US" altLang="ko-KR" dirty="0"/>
              <a:t>?”</a:t>
            </a:r>
            <a:endParaRPr kumimoji="1" lang="ko-Kore-KR" altLang="en-US" dirty="0"/>
          </a:p>
        </p:txBody>
      </p:sp>
      <p:pic>
        <p:nvPicPr>
          <p:cNvPr id="10" name="그림 9" descr="텍스트, 스크린샷, 저울이(가) 표시된 사진&#10;&#10;자동 생성된 설명">
            <a:extLst>
              <a:ext uri="{FF2B5EF4-FFF2-40B4-BE49-F238E27FC236}">
                <a16:creationId xmlns:a16="http://schemas.microsoft.com/office/drawing/2014/main" id="{5FCC08FA-4FFF-BF44-D762-45019C889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48" y="2040976"/>
            <a:ext cx="5513782" cy="425560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CEBB4BE-5778-521B-3489-06DC2B2571CD}"/>
              </a:ext>
            </a:extLst>
          </p:cNvPr>
          <p:cNvSpPr/>
          <p:nvPr/>
        </p:nvSpPr>
        <p:spPr>
          <a:xfrm>
            <a:off x="4597400" y="2633980"/>
            <a:ext cx="952500" cy="210820"/>
          </a:xfrm>
          <a:prstGeom prst="rect">
            <a:avLst/>
          </a:prstGeom>
          <a:solidFill>
            <a:srgbClr val="FF0000">
              <a:alpha val="477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8" name="그림 1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60519AC-86C0-C43F-F487-9F66FB8FF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204" y="1224766"/>
            <a:ext cx="5721217" cy="1694075"/>
          </a:xfrm>
          <a:prstGeom prst="rect">
            <a:avLst/>
          </a:prstGeom>
        </p:spPr>
      </p:pic>
      <p:sp>
        <p:nvSpPr>
          <p:cNvPr id="20" name="액자 19">
            <a:extLst>
              <a:ext uri="{FF2B5EF4-FFF2-40B4-BE49-F238E27FC236}">
                <a16:creationId xmlns:a16="http://schemas.microsoft.com/office/drawing/2014/main" id="{8340E168-21C1-81E6-2C29-54BE574BA2D4}"/>
              </a:ext>
            </a:extLst>
          </p:cNvPr>
          <p:cNvSpPr/>
          <p:nvPr/>
        </p:nvSpPr>
        <p:spPr>
          <a:xfrm>
            <a:off x="6622969" y="1449532"/>
            <a:ext cx="2439902" cy="519799"/>
          </a:xfrm>
          <a:prstGeom prst="fram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0D57DE-D996-CC0A-B530-D412AB0B9994}"/>
              </a:ext>
            </a:extLst>
          </p:cNvPr>
          <p:cNvSpPr txBox="1"/>
          <p:nvPr/>
        </p:nvSpPr>
        <p:spPr>
          <a:xfrm>
            <a:off x="5973114" y="2975910"/>
            <a:ext cx="5976316" cy="3447098"/>
          </a:xfrm>
          <a:prstGeom prst="rect">
            <a:avLst/>
          </a:prstGeom>
          <a:noFill/>
          <a:ln w="317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다른</a:t>
            </a:r>
            <a:r>
              <a:rPr kumimoji="1" lang="ko-KR" altLang="en-US" dirty="0"/>
              <a:t> 사람이 </a:t>
            </a:r>
            <a:r>
              <a:rPr kumimoji="1" lang="ko-KR" altLang="en-US" sz="2400" dirty="0">
                <a:highlight>
                  <a:srgbClr val="FFFF00"/>
                </a:highlight>
              </a:rPr>
              <a:t>잘</a:t>
            </a:r>
            <a:r>
              <a:rPr kumimoji="1" lang="ko-KR" altLang="en-US" dirty="0"/>
              <a:t> 만들어 놓은 함수를 사용 할 수 있다 </a:t>
            </a:r>
            <a:r>
              <a:rPr kumimoji="1" lang="en-US" altLang="ko-KR" dirty="0"/>
              <a:t>!</a:t>
            </a:r>
          </a:p>
          <a:p>
            <a:endParaRPr kumimoji="1" lang="en-US" altLang="ko-Kore-KR" dirty="0"/>
          </a:p>
          <a:p>
            <a:r>
              <a:rPr kumimoji="1" lang="en-US" altLang="ko-KR" dirty="0"/>
              <a:t>#</a:t>
            </a:r>
            <a:r>
              <a:rPr kumimoji="1" lang="ko-KR" altLang="en-US" dirty="0"/>
              <a:t> </a:t>
            </a:r>
            <a:r>
              <a:rPr kumimoji="1" lang="en-US" altLang="ko-KR" dirty="0"/>
              <a:t>&lt;-</a:t>
            </a:r>
            <a:r>
              <a:rPr kumimoji="1" lang="ko-KR" altLang="en-US" dirty="0"/>
              <a:t> 컴퓨터와의 </a:t>
            </a:r>
            <a:r>
              <a:rPr kumimoji="1" lang="ko-KR" altLang="en-US" dirty="0" err="1"/>
              <a:t>약속어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 </a:t>
            </a:r>
            <a:r>
              <a:rPr kumimoji="1" lang="en-US" altLang="ko-KR" dirty="0"/>
              <a:t>#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시작하면 </a:t>
            </a:r>
            <a:endParaRPr kumimoji="1" lang="en-US" altLang="ko-KR" dirty="0"/>
          </a:p>
          <a:p>
            <a:r>
              <a:rPr kumimoji="1" lang="ko-KR" altLang="en-US" dirty="0"/>
              <a:t>정해 놓은 의미를 적용시키겠다</a:t>
            </a:r>
            <a:r>
              <a:rPr kumimoji="1" lang="en-US" altLang="ko-KR" dirty="0"/>
              <a:t>!</a:t>
            </a:r>
            <a:r>
              <a:rPr kumimoji="1" lang="ko-KR" altLang="en-US" sz="1400" dirty="0">
                <a:solidFill>
                  <a:schemeClr val="bg2">
                    <a:lumMod val="75000"/>
                  </a:schemeClr>
                </a:solidFill>
              </a:rPr>
              <a:t> 나중에 다시 다룹니다</a:t>
            </a:r>
            <a:endParaRPr kumimoji="1" lang="en-US" altLang="ko-KR" sz="1400" dirty="0">
              <a:solidFill>
                <a:schemeClr val="bg2">
                  <a:lumMod val="75000"/>
                </a:schemeClr>
              </a:solidFill>
            </a:endParaRPr>
          </a:p>
          <a:p>
            <a:endParaRPr kumimoji="1" lang="en-US" altLang="ko-KR" sz="14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kumimoji="1" lang="en-US" altLang="ko-KR" dirty="0"/>
              <a:t>include : &lt;</a:t>
            </a:r>
            <a:r>
              <a:rPr kumimoji="1" lang="ko-KR" altLang="en-US" dirty="0"/>
              <a:t> </a:t>
            </a:r>
            <a:r>
              <a:rPr kumimoji="1" lang="en-US" altLang="ko-KR" dirty="0"/>
              <a:t>&gt; </a:t>
            </a:r>
            <a:r>
              <a:rPr kumimoji="1" lang="ko-KR" altLang="en-US" dirty="0"/>
              <a:t> 안에 있는 </a:t>
            </a:r>
            <a:r>
              <a:rPr kumimoji="1" lang="en-US" altLang="ko-KR" dirty="0"/>
              <a:t>.h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코드에 포함시켜 사용할거다</a:t>
            </a:r>
            <a:r>
              <a:rPr kumimoji="1" lang="en-US" altLang="ko-KR" dirty="0"/>
              <a:t>!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stdio</a:t>
            </a:r>
            <a:r>
              <a:rPr kumimoji="1" lang="en-US" altLang="ko-KR" dirty="0"/>
              <a:t> : Standard Input Output 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.h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헤더파일</a:t>
            </a:r>
            <a:r>
              <a:rPr kumimoji="1" lang="en-US" altLang="ko-KR" dirty="0"/>
              <a:t>) : .c </a:t>
            </a:r>
            <a:r>
              <a:rPr kumimoji="1" lang="ko-KR" altLang="en-US" dirty="0"/>
              <a:t>파일처럼 </a:t>
            </a:r>
            <a:r>
              <a:rPr kumimoji="1" lang="en-US" altLang="ko-KR" dirty="0"/>
              <a:t>.h </a:t>
            </a:r>
            <a:r>
              <a:rPr kumimoji="1" lang="ko-KR" altLang="en-US" dirty="0"/>
              <a:t>파일이 존재한다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 미리 만들어 놓은 함수들을 편하게 가져다 쓰기 위해 </a:t>
            </a:r>
            <a:endParaRPr kumimoji="1" lang="en-US" altLang="ko-KR" dirty="0"/>
          </a:p>
          <a:p>
            <a:r>
              <a:rPr kumimoji="1" lang="ko-KR" altLang="en-US" dirty="0"/>
              <a:t>작성해둔 함수를 모아 놓은 파일이다</a:t>
            </a:r>
            <a:r>
              <a:rPr kumimoji="1" lang="en-US" altLang="ko-KR" dirty="0"/>
              <a:t>.</a:t>
            </a:r>
            <a:endParaRPr kumimoji="1" lang="en-US" altLang="ko-KR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445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81491D1-B6E8-3BFB-42CF-945A32013856}"/>
              </a:ext>
            </a:extLst>
          </p:cNvPr>
          <p:cNvSpPr/>
          <p:nvPr/>
        </p:nvSpPr>
        <p:spPr>
          <a:xfrm>
            <a:off x="-30480" y="6461759"/>
            <a:ext cx="12240000" cy="454047"/>
          </a:xfrm>
          <a:prstGeom prst="rect">
            <a:avLst/>
          </a:prstGeom>
          <a:solidFill>
            <a:schemeClr val="accent1">
              <a:alpha val="349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025642-B38D-A74A-8F24-F7D52B9A8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2127" y="6792119"/>
            <a:ext cx="3941379" cy="131762"/>
          </a:xfrm>
        </p:spPr>
        <p:txBody>
          <a:bodyPr>
            <a:noAutofit/>
          </a:bodyPr>
          <a:lstStyle/>
          <a:p>
            <a:r>
              <a:rPr lang="en-US" altLang="ko-Kore-KR" sz="2000" dirty="0" err="1">
                <a:solidFill>
                  <a:srgbClr val="7030A0"/>
                </a:solidFill>
              </a:rPr>
              <a:t>SangMyeong</a:t>
            </a:r>
            <a:r>
              <a:rPr lang="en-US" altLang="ko-Kore-KR" sz="2000" dirty="0">
                <a:solidFill>
                  <a:srgbClr val="7030A0"/>
                </a:solidFill>
              </a:rPr>
              <a:t> Coding Education</a:t>
            </a:r>
            <a:endParaRPr lang="ko-Kore-KR" sz="2000" dirty="0">
              <a:solidFill>
                <a:srgbClr val="7030A0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5A16A8-C921-DD4F-8509-1F06F45DE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3318" y="6512447"/>
            <a:ext cx="2827283" cy="467903"/>
          </a:xfrm>
        </p:spPr>
        <p:txBody>
          <a:bodyPr>
            <a:normAutofit/>
          </a:bodyPr>
          <a:lstStyle/>
          <a:p>
            <a:r>
              <a:rPr lang="en-US" altLang="ko-KR" dirty="0"/>
              <a:t>hello</a:t>
            </a:r>
            <a:r>
              <a:rPr lang="ko-KR" altLang="en-US" dirty="0"/>
              <a:t> </a:t>
            </a:r>
            <a:r>
              <a:rPr lang="en-US" altLang="ko-KR" dirty="0"/>
              <a:t>world</a:t>
            </a:r>
            <a:endParaRPr lang="ko-Kore-KR" altLang="ko-Kore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AA94350-F7A7-7F4D-9274-C4E68FEFACC2}"/>
              </a:ext>
            </a:extLst>
          </p:cNvPr>
          <p:cNvSpPr txBox="1">
            <a:spLocks/>
          </p:cNvSpPr>
          <p:nvPr/>
        </p:nvSpPr>
        <p:spPr>
          <a:xfrm>
            <a:off x="11216640" y="6858000"/>
            <a:ext cx="1069954" cy="578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B050"/>
                </a:solidFill>
              </a:rPr>
              <a:t>week </a:t>
            </a:r>
            <a:r>
              <a:rPr lang="en-US" altLang="ko-KR" sz="2400" dirty="0">
                <a:solidFill>
                  <a:srgbClr val="00B050"/>
                </a:solidFill>
              </a:rPr>
              <a:t>2</a:t>
            </a:r>
            <a:endParaRPr lang="ko-Kore-KR" sz="2400" dirty="0">
              <a:solidFill>
                <a:srgbClr val="00B050"/>
              </a:solidFill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618387EB-79C7-B848-8C39-392B62BF4926}"/>
              </a:ext>
            </a:extLst>
          </p:cNvPr>
          <p:cNvSpPr txBox="1">
            <a:spLocks/>
          </p:cNvSpPr>
          <p:nvPr/>
        </p:nvSpPr>
        <p:spPr>
          <a:xfrm>
            <a:off x="-30480" y="0"/>
            <a:ext cx="4899041" cy="77847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sz="4400" b="1" dirty="0" err="1">
                <a:solidFill>
                  <a:schemeClr val="accent2"/>
                </a:solidFill>
              </a:rPr>
              <a:t>printf</a:t>
            </a:r>
            <a:r>
              <a:rPr lang="en-US" altLang="ko-Kore-KR" sz="4400" b="1" dirty="0">
                <a:solidFill>
                  <a:schemeClr val="accent2"/>
                </a:solidFill>
              </a:rPr>
              <a:t>(“hello world!”);</a:t>
            </a:r>
            <a:endParaRPr lang="ko-Kore-KR" sz="4400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79B5DD-417C-626C-A6A8-1CE171A94090}"/>
              </a:ext>
            </a:extLst>
          </p:cNvPr>
          <p:cNvSpPr txBox="1"/>
          <p:nvPr/>
        </p:nvSpPr>
        <p:spPr>
          <a:xfrm>
            <a:off x="242570" y="626082"/>
            <a:ext cx="8763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 err="1">
                <a:solidFill>
                  <a:schemeClr val="bg2">
                    <a:lumMod val="75000"/>
                  </a:schemeClr>
                </a:solidFill>
              </a:rPr>
              <a:t>printf</a:t>
            </a:r>
            <a:r>
              <a:rPr kumimoji="1" lang="en-US" altLang="ko-Kore-KR" sz="3200" dirty="0">
                <a:solidFill>
                  <a:schemeClr val="bg2">
                    <a:lumMod val="75000"/>
                  </a:schemeClr>
                </a:solidFill>
              </a:rPr>
              <a:t>()?</a:t>
            </a:r>
            <a:r>
              <a:rPr kumimoji="1" lang="ko-KR" altLang="en-US" sz="3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kumimoji="1" lang="en-US" altLang="ko-KR" sz="3200" dirty="0">
                <a:solidFill>
                  <a:schemeClr val="bg2">
                    <a:lumMod val="75000"/>
                  </a:schemeClr>
                </a:solidFill>
              </a:rPr>
              <a:t>:</a:t>
            </a:r>
            <a:r>
              <a:rPr kumimoji="1" lang="ko-KR" altLang="en-US" sz="3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kumimoji="1" lang="en-US" altLang="ko-KR" sz="3200" dirty="0">
                <a:solidFill>
                  <a:schemeClr val="bg2">
                    <a:lumMod val="75000"/>
                  </a:schemeClr>
                </a:solidFill>
              </a:rPr>
              <a:t>print format | </a:t>
            </a:r>
            <a:r>
              <a:rPr kumimoji="1" lang="ko-KR" altLang="en-US" sz="3200" dirty="0">
                <a:solidFill>
                  <a:schemeClr val="bg2">
                    <a:lumMod val="75000"/>
                  </a:schemeClr>
                </a:solidFill>
              </a:rPr>
              <a:t>출력</a:t>
            </a:r>
            <a:r>
              <a:rPr kumimoji="1" lang="en-US" altLang="ko-KR" sz="1400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kumimoji="1" lang="ko-KR" altLang="en-US" sz="1400" dirty="0">
                <a:solidFill>
                  <a:schemeClr val="bg2">
                    <a:lumMod val="75000"/>
                  </a:schemeClr>
                </a:solidFill>
              </a:rPr>
              <a:t>보여지게 하는 것</a:t>
            </a:r>
            <a:r>
              <a:rPr kumimoji="1" lang="en-US" altLang="ko-KR" sz="1400" dirty="0">
                <a:solidFill>
                  <a:schemeClr val="bg2">
                    <a:lumMod val="75000"/>
                  </a:schemeClr>
                </a:solidFill>
              </a:rPr>
              <a:t>)</a:t>
            </a:r>
            <a:r>
              <a:rPr kumimoji="1" lang="ko-KR" altLang="en-US" sz="3200" dirty="0">
                <a:solidFill>
                  <a:schemeClr val="bg2">
                    <a:lumMod val="75000"/>
                  </a:schemeClr>
                </a:solidFill>
              </a:rPr>
              <a:t>을 위한 함수</a:t>
            </a:r>
            <a:endParaRPr kumimoji="1" lang="ko-Kore-KR" altLang="en-US" sz="3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08B335-F4D1-693D-FF47-4B60D93E8D7E}"/>
              </a:ext>
            </a:extLst>
          </p:cNvPr>
          <p:cNvSpPr txBox="1"/>
          <p:nvPr/>
        </p:nvSpPr>
        <p:spPr>
          <a:xfrm>
            <a:off x="242570" y="1341284"/>
            <a:ext cx="9355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소괄호안에</a:t>
            </a:r>
            <a:r>
              <a:rPr kumimoji="1" lang="en-US" altLang="ko-Kore-KR" dirty="0"/>
              <a:t>…</a:t>
            </a:r>
            <a:r>
              <a:rPr kumimoji="1" lang="en-US" altLang="ko-KR" dirty="0"/>
              <a:t>.</a:t>
            </a:r>
            <a:r>
              <a:rPr kumimoji="1" lang="ko-KR" altLang="en-US" dirty="0"/>
              <a:t> 텍스트 출력하고 싶으면 </a:t>
            </a:r>
            <a:r>
              <a:rPr kumimoji="1" lang="ko-KR" altLang="en-US" dirty="0" err="1"/>
              <a:t>괄호열고</a:t>
            </a:r>
            <a:r>
              <a:rPr kumimoji="1" lang="ko-KR" altLang="en-US" dirty="0"/>
              <a:t> </a:t>
            </a:r>
            <a:r>
              <a:rPr kumimoji="1" lang="en-US" altLang="ko-KR" dirty="0"/>
              <a:t>“”</a:t>
            </a:r>
            <a:r>
              <a:rPr kumimoji="1" lang="ko-KR" altLang="en-US" dirty="0"/>
              <a:t> 안에 텍스트 쓰고 </a:t>
            </a:r>
            <a:r>
              <a:rPr kumimoji="1" lang="ko-KR" altLang="en-US" dirty="0" err="1"/>
              <a:t>괄호닫고</a:t>
            </a:r>
            <a:r>
              <a:rPr kumimoji="1" lang="en-US" altLang="ko-KR" dirty="0"/>
              <a:t>..</a:t>
            </a:r>
            <a:r>
              <a:rPr kumimoji="1" lang="ko-KR" altLang="en-US" dirty="0"/>
              <a:t> 세미콜론</a:t>
            </a:r>
            <a:r>
              <a:rPr kumimoji="1" lang="en-US" altLang="ko-KR" dirty="0"/>
              <a:t>….</a:t>
            </a:r>
            <a:endParaRPr kumimoji="1" lang="ko-Kore-KR" altLang="en-US" dirty="0"/>
          </a:p>
        </p:txBody>
      </p:sp>
      <p:pic>
        <p:nvPicPr>
          <p:cNvPr id="8" name="그림 7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9D433C47-3C9F-47C3-BC04-8D50D7E73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1962576"/>
            <a:ext cx="5080000" cy="3086100"/>
          </a:xfrm>
          <a:prstGeom prst="rect">
            <a:avLst/>
          </a:prstGeom>
        </p:spPr>
      </p:pic>
      <p:pic>
        <p:nvPicPr>
          <p:cNvPr id="16" name="그림 15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11B0B7EE-2B97-E1D4-014E-4AEA95E35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601" y="2184129"/>
            <a:ext cx="6433188" cy="2950251"/>
          </a:xfrm>
          <a:prstGeom prst="rect">
            <a:avLst/>
          </a:prstGeom>
        </p:spPr>
      </p:pic>
      <p:sp>
        <p:nvSpPr>
          <p:cNvPr id="17" name="액자 16">
            <a:extLst>
              <a:ext uri="{FF2B5EF4-FFF2-40B4-BE49-F238E27FC236}">
                <a16:creationId xmlns:a16="http://schemas.microsoft.com/office/drawing/2014/main" id="{9879305C-1169-C1EC-F874-784D84643E37}"/>
              </a:ext>
            </a:extLst>
          </p:cNvPr>
          <p:cNvSpPr/>
          <p:nvPr/>
        </p:nvSpPr>
        <p:spPr>
          <a:xfrm>
            <a:off x="6089520" y="4584700"/>
            <a:ext cx="1746380" cy="292100"/>
          </a:xfrm>
          <a:prstGeom prst="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E95274F0-E8DD-DE9A-930F-CA1F801331F3}"/>
              </a:ext>
            </a:extLst>
          </p:cNvPr>
          <p:cNvSpPr/>
          <p:nvPr/>
        </p:nvSpPr>
        <p:spPr>
          <a:xfrm>
            <a:off x="5538601" y="2176054"/>
            <a:ext cx="912999" cy="292100"/>
          </a:xfrm>
          <a:prstGeom prst="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94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81491D1-B6E8-3BFB-42CF-945A32013856}"/>
              </a:ext>
            </a:extLst>
          </p:cNvPr>
          <p:cNvSpPr/>
          <p:nvPr/>
        </p:nvSpPr>
        <p:spPr>
          <a:xfrm>
            <a:off x="-30480" y="6461759"/>
            <a:ext cx="12240000" cy="454047"/>
          </a:xfrm>
          <a:prstGeom prst="rect">
            <a:avLst/>
          </a:prstGeom>
          <a:solidFill>
            <a:schemeClr val="accent1">
              <a:alpha val="349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025642-B38D-A74A-8F24-F7D52B9A8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2127" y="6792119"/>
            <a:ext cx="3941379" cy="131762"/>
          </a:xfrm>
        </p:spPr>
        <p:txBody>
          <a:bodyPr>
            <a:noAutofit/>
          </a:bodyPr>
          <a:lstStyle/>
          <a:p>
            <a:r>
              <a:rPr lang="en-US" altLang="ko-Kore-KR" sz="2000" dirty="0" err="1">
                <a:solidFill>
                  <a:srgbClr val="7030A0"/>
                </a:solidFill>
              </a:rPr>
              <a:t>SangMyeong</a:t>
            </a:r>
            <a:r>
              <a:rPr lang="en-US" altLang="ko-Kore-KR" sz="2000" dirty="0">
                <a:solidFill>
                  <a:srgbClr val="7030A0"/>
                </a:solidFill>
              </a:rPr>
              <a:t> Coding Education</a:t>
            </a:r>
            <a:endParaRPr lang="ko-Kore-KR" sz="2000" dirty="0">
              <a:solidFill>
                <a:srgbClr val="7030A0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5A16A8-C921-DD4F-8509-1F06F45DE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3318" y="6512447"/>
            <a:ext cx="2827283" cy="467903"/>
          </a:xfrm>
        </p:spPr>
        <p:txBody>
          <a:bodyPr>
            <a:normAutofit/>
          </a:bodyPr>
          <a:lstStyle/>
          <a:p>
            <a:r>
              <a:rPr lang="en-US" altLang="ko-KR" dirty="0"/>
              <a:t>hello</a:t>
            </a:r>
            <a:r>
              <a:rPr lang="ko-KR" altLang="en-US" dirty="0"/>
              <a:t> </a:t>
            </a:r>
            <a:r>
              <a:rPr lang="en-US" altLang="ko-KR" dirty="0"/>
              <a:t>world</a:t>
            </a:r>
            <a:endParaRPr lang="ko-Kore-KR" altLang="ko-Kore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AA94350-F7A7-7F4D-9274-C4E68FEFACC2}"/>
              </a:ext>
            </a:extLst>
          </p:cNvPr>
          <p:cNvSpPr txBox="1">
            <a:spLocks/>
          </p:cNvSpPr>
          <p:nvPr/>
        </p:nvSpPr>
        <p:spPr>
          <a:xfrm>
            <a:off x="11216640" y="6858000"/>
            <a:ext cx="1069954" cy="578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B050"/>
                </a:solidFill>
              </a:rPr>
              <a:t>week </a:t>
            </a:r>
            <a:r>
              <a:rPr lang="en-US" altLang="ko-KR" sz="2400" dirty="0">
                <a:solidFill>
                  <a:srgbClr val="00B050"/>
                </a:solidFill>
              </a:rPr>
              <a:t>2</a:t>
            </a:r>
            <a:endParaRPr lang="ko-Kore-KR" sz="2400" dirty="0">
              <a:solidFill>
                <a:srgbClr val="00B050"/>
              </a:solidFill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618387EB-79C7-B848-8C39-392B62BF4926}"/>
              </a:ext>
            </a:extLst>
          </p:cNvPr>
          <p:cNvSpPr txBox="1">
            <a:spLocks/>
          </p:cNvSpPr>
          <p:nvPr/>
        </p:nvSpPr>
        <p:spPr>
          <a:xfrm>
            <a:off x="-30480" y="0"/>
            <a:ext cx="4899041" cy="77847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sz="4400" b="1" dirty="0" err="1">
                <a:solidFill>
                  <a:schemeClr val="accent2"/>
                </a:solidFill>
              </a:rPr>
              <a:t>printf</a:t>
            </a:r>
            <a:r>
              <a:rPr lang="en-US" altLang="ko-Kore-KR" sz="4400" b="1" dirty="0">
                <a:solidFill>
                  <a:schemeClr val="accent2"/>
                </a:solidFill>
              </a:rPr>
              <a:t>(“hello world!”);</a:t>
            </a:r>
            <a:endParaRPr lang="ko-Kore-KR" sz="4400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79B5DD-417C-626C-A6A8-1CE171A94090}"/>
              </a:ext>
            </a:extLst>
          </p:cNvPr>
          <p:cNvSpPr txBox="1"/>
          <p:nvPr/>
        </p:nvSpPr>
        <p:spPr>
          <a:xfrm>
            <a:off x="242570" y="626082"/>
            <a:ext cx="2611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2">
                    <a:lumMod val="75000"/>
                  </a:schemeClr>
                </a:solidFill>
              </a:rPr>
              <a:t>변수</a:t>
            </a:r>
            <a:r>
              <a:rPr kumimoji="1" lang="en-US" altLang="ko-KR" sz="3200" dirty="0">
                <a:solidFill>
                  <a:schemeClr val="bg2">
                    <a:lumMod val="75000"/>
                  </a:schemeClr>
                </a:solidFill>
              </a:rPr>
              <a:t>(Variable)</a:t>
            </a:r>
            <a:endParaRPr kumimoji="1" lang="ko-Kore-KR" altLang="en-US" sz="3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08B335-F4D1-693D-FF47-4B60D93E8D7E}"/>
              </a:ext>
            </a:extLst>
          </p:cNvPr>
          <p:cNvSpPr txBox="1"/>
          <p:nvPr/>
        </p:nvSpPr>
        <p:spPr>
          <a:xfrm>
            <a:off x="242570" y="1341284"/>
            <a:ext cx="11800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임의의 값을 저장하거나 출력하기 위해 사용하는 건데</a:t>
            </a:r>
            <a:r>
              <a:rPr kumimoji="1" lang="en-US" altLang="ko-KR" dirty="0"/>
              <a:t>..</a:t>
            </a:r>
            <a:r>
              <a:rPr kumimoji="1" lang="ko-KR" altLang="en-US" dirty="0"/>
              <a:t> 정수 쓰고 싶으면 </a:t>
            </a:r>
            <a:r>
              <a:rPr kumimoji="1" lang="en-US" altLang="ko-KR" dirty="0"/>
              <a:t>int(integer) </a:t>
            </a:r>
            <a:r>
              <a:rPr kumimoji="1" lang="ko-KR" altLang="en-US" dirty="0"/>
              <a:t>띄어쓰기</a:t>
            </a:r>
            <a:r>
              <a:rPr kumimoji="1" lang="en-US" altLang="ko-KR" dirty="0"/>
              <a:t>..</a:t>
            </a:r>
            <a:r>
              <a:rPr kumimoji="1" lang="ko-KR" altLang="en-US" dirty="0"/>
              <a:t> 변수이름</a:t>
            </a:r>
            <a:r>
              <a:rPr kumimoji="1" lang="en-US" altLang="ko-KR" dirty="0"/>
              <a:t>..</a:t>
            </a:r>
            <a:r>
              <a:rPr kumimoji="1" lang="ko-KR" altLang="en-US" dirty="0"/>
              <a:t> 세미콜론</a:t>
            </a:r>
            <a:r>
              <a:rPr kumimoji="1" lang="en-US" altLang="ko-KR" dirty="0"/>
              <a:t>..</a:t>
            </a:r>
            <a:endParaRPr kumimoji="1" lang="ko-Kore-KR" altLang="en-US" dirty="0"/>
          </a:p>
        </p:txBody>
      </p:sp>
      <p:pic>
        <p:nvPicPr>
          <p:cNvPr id="10" name="그림 9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8AB7CF73-1690-B941-DA5B-2839F7541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759" y="2083708"/>
            <a:ext cx="7772400" cy="3505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3E90882-B0DD-8083-5D84-7253920D8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580" y="637512"/>
            <a:ext cx="22225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53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81491D1-B6E8-3BFB-42CF-945A32013856}"/>
              </a:ext>
            </a:extLst>
          </p:cNvPr>
          <p:cNvSpPr/>
          <p:nvPr/>
        </p:nvSpPr>
        <p:spPr>
          <a:xfrm>
            <a:off x="-30480" y="6461759"/>
            <a:ext cx="12240000" cy="454047"/>
          </a:xfrm>
          <a:prstGeom prst="rect">
            <a:avLst/>
          </a:prstGeom>
          <a:solidFill>
            <a:schemeClr val="accent1">
              <a:alpha val="349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025642-B38D-A74A-8F24-F7D52B9A8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2127" y="6792119"/>
            <a:ext cx="3941379" cy="131762"/>
          </a:xfrm>
        </p:spPr>
        <p:txBody>
          <a:bodyPr>
            <a:noAutofit/>
          </a:bodyPr>
          <a:lstStyle/>
          <a:p>
            <a:r>
              <a:rPr lang="en-US" altLang="ko-Kore-KR" sz="2000" dirty="0" err="1">
                <a:solidFill>
                  <a:srgbClr val="7030A0"/>
                </a:solidFill>
              </a:rPr>
              <a:t>SangMyeong</a:t>
            </a:r>
            <a:r>
              <a:rPr lang="en-US" altLang="ko-Kore-KR" sz="2000" dirty="0">
                <a:solidFill>
                  <a:srgbClr val="7030A0"/>
                </a:solidFill>
              </a:rPr>
              <a:t> Coding Education</a:t>
            </a:r>
            <a:endParaRPr lang="ko-Kore-KR" sz="2000" dirty="0">
              <a:solidFill>
                <a:srgbClr val="7030A0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5A16A8-C921-DD4F-8509-1F06F45DE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3318" y="6512447"/>
            <a:ext cx="2827283" cy="467903"/>
          </a:xfrm>
        </p:spPr>
        <p:txBody>
          <a:bodyPr>
            <a:normAutofit/>
          </a:bodyPr>
          <a:lstStyle/>
          <a:p>
            <a:r>
              <a:rPr lang="en-US" altLang="ko-KR" dirty="0"/>
              <a:t>hello</a:t>
            </a:r>
            <a:r>
              <a:rPr lang="ko-KR" altLang="en-US" dirty="0"/>
              <a:t> </a:t>
            </a:r>
            <a:r>
              <a:rPr lang="en-US" altLang="ko-KR" dirty="0"/>
              <a:t>world</a:t>
            </a:r>
            <a:endParaRPr lang="ko-Kore-KR" altLang="ko-Kore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AA94350-F7A7-7F4D-9274-C4E68FEFACC2}"/>
              </a:ext>
            </a:extLst>
          </p:cNvPr>
          <p:cNvSpPr txBox="1">
            <a:spLocks/>
          </p:cNvSpPr>
          <p:nvPr/>
        </p:nvSpPr>
        <p:spPr>
          <a:xfrm>
            <a:off x="11216640" y="6858000"/>
            <a:ext cx="1069954" cy="578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B050"/>
                </a:solidFill>
              </a:rPr>
              <a:t>week </a:t>
            </a:r>
            <a:r>
              <a:rPr lang="en-US" altLang="ko-KR" sz="2400" dirty="0">
                <a:solidFill>
                  <a:srgbClr val="00B050"/>
                </a:solidFill>
              </a:rPr>
              <a:t>2</a:t>
            </a:r>
            <a:endParaRPr lang="ko-Kore-KR" sz="2400" dirty="0">
              <a:solidFill>
                <a:srgbClr val="00B050"/>
              </a:solidFill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618387EB-79C7-B848-8C39-392B62BF4926}"/>
              </a:ext>
            </a:extLst>
          </p:cNvPr>
          <p:cNvSpPr txBox="1">
            <a:spLocks/>
          </p:cNvSpPr>
          <p:nvPr/>
        </p:nvSpPr>
        <p:spPr>
          <a:xfrm>
            <a:off x="-30480" y="0"/>
            <a:ext cx="4899041" cy="77847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sz="4400" b="1" dirty="0" err="1">
                <a:solidFill>
                  <a:schemeClr val="accent2"/>
                </a:solidFill>
              </a:rPr>
              <a:t>printf</a:t>
            </a:r>
            <a:r>
              <a:rPr lang="en-US" altLang="ko-Kore-KR" sz="4400" b="1" dirty="0">
                <a:solidFill>
                  <a:schemeClr val="accent2"/>
                </a:solidFill>
              </a:rPr>
              <a:t>(“hello world!”);</a:t>
            </a:r>
            <a:endParaRPr lang="ko-Kore-KR" sz="4400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79B5DD-417C-626C-A6A8-1CE171A94090}"/>
              </a:ext>
            </a:extLst>
          </p:cNvPr>
          <p:cNvSpPr txBox="1"/>
          <p:nvPr/>
        </p:nvSpPr>
        <p:spPr>
          <a:xfrm>
            <a:off x="242570" y="626082"/>
            <a:ext cx="2611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2">
                    <a:lumMod val="75000"/>
                  </a:schemeClr>
                </a:solidFill>
              </a:rPr>
              <a:t>변수</a:t>
            </a:r>
            <a:r>
              <a:rPr kumimoji="1" lang="en-US" altLang="ko-KR" sz="3200" dirty="0">
                <a:solidFill>
                  <a:schemeClr val="bg2">
                    <a:lumMod val="75000"/>
                  </a:schemeClr>
                </a:solidFill>
              </a:rPr>
              <a:t>(Variable)</a:t>
            </a:r>
            <a:endParaRPr kumimoji="1" lang="ko-Kore-KR" altLang="en-US" sz="3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08B335-F4D1-693D-FF47-4B60D93E8D7E}"/>
              </a:ext>
            </a:extLst>
          </p:cNvPr>
          <p:cNvSpPr txBox="1"/>
          <p:nvPr/>
        </p:nvSpPr>
        <p:spPr>
          <a:xfrm>
            <a:off x="242570" y="1341284"/>
            <a:ext cx="11800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임의의 값을 저장하거나 출력하기 위해 사용하는 건데</a:t>
            </a:r>
            <a:r>
              <a:rPr kumimoji="1" lang="en-US" altLang="ko-KR" dirty="0"/>
              <a:t>..</a:t>
            </a:r>
            <a:r>
              <a:rPr kumimoji="1" lang="ko-KR" altLang="en-US" dirty="0"/>
              <a:t> 정수 쓰고 싶으면 </a:t>
            </a:r>
            <a:r>
              <a:rPr kumimoji="1" lang="en-US" altLang="ko-KR" dirty="0"/>
              <a:t>int(integer) </a:t>
            </a:r>
            <a:r>
              <a:rPr kumimoji="1" lang="ko-KR" altLang="en-US" dirty="0"/>
              <a:t>띄어쓰기</a:t>
            </a:r>
            <a:r>
              <a:rPr kumimoji="1" lang="en-US" altLang="ko-KR" dirty="0"/>
              <a:t>..</a:t>
            </a:r>
            <a:r>
              <a:rPr kumimoji="1" lang="ko-KR" altLang="en-US" dirty="0"/>
              <a:t> 변수이름</a:t>
            </a:r>
            <a:r>
              <a:rPr kumimoji="1" lang="en-US" altLang="ko-KR" dirty="0"/>
              <a:t>..</a:t>
            </a:r>
            <a:r>
              <a:rPr kumimoji="1" lang="ko-KR" altLang="en-US" dirty="0"/>
              <a:t> 세미콜론</a:t>
            </a:r>
            <a:r>
              <a:rPr kumimoji="1" lang="en-US" altLang="ko-KR" dirty="0"/>
              <a:t>..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16D04-022A-310F-0AA0-E34E74A09D08}"/>
              </a:ext>
            </a:extLst>
          </p:cNvPr>
          <p:cNvSpPr txBox="1"/>
          <p:nvPr/>
        </p:nvSpPr>
        <p:spPr>
          <a:xfrm>
            <a:off x="242570" y="1836939"/>
            <a:ext cx="1991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/>
              <a:t>1 bit / 1 byte ?</a:t>
            </a:r>
            <a:endParaRPr kumimoji="1" lang="ko-Kore-KR" alt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0BDB95-ABBB-BC4F-71A2-0FDF46F919F0}"/>
              </a:ext>
            </a:extLst>
          </p:cNvPr>
          <p:cNvSpPr txBox="1"/>
          <p:nvPr/>
        </p:nvSpPr>
        <p:spPr>
          <a:xfrm>
            <a:off x="309765" y="2273423"/>
            <a:ext cx="425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 bit = 0</a:t>
            </a:r>
            <a:r>
              <a:rPr kumimoji="1" lang="ko-Kore-KR" altLang="en-US" dirty="0"/>
              <a:t>과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로 기록 될 수 있는 최소 단위 </a:t>
            </a:r>
            <a:endParaRPr kumimoji="1" lang="en-US" altLang="ko-Kore-KR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A8475D1-618E-4244-6CCB-E17A204D6C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316918"/>
              </p:ext>
            </p:extLst>
          </p:nvPr>
        </p:nvGraphicFramePr>
        <p:xfrm>
          <a:off x="308261" y="3258754"/>
          <a:ext cx="8128000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6057688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94996136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46155863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7088075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11787561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8633663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48065347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286773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82304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D668EBD-4FD4-0876-F8CC-E073371C4E2A}"/>
              </a:ext>
            </a:extLst>
          </p:cNvPr>
          <p:cNvSpPr txBox="1"/>
          <p:nvPr/>
        </p:nvSpPr>
        <p:spPr>
          <a:xfrm>
            <a:off x="277896" y="2871976"/>
            <a:ext cx="1307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1byte = 8bit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3DC533-6548-9E14-A9C8-114FA294314C}"/>
              </a:ext>
            </a:extLst>
          </p:cNvPr>
          <p:cNvSpPr txBox="1"/>
          <p:nvPr/>
        </p:nvSpPr>
        <p:spPr>
          <a:xfrm>
            <a:off x="419100" y="3987800"/>
            <a:ext cx="4384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2^8 = 256</a:t>
            </a:r>
            <a:r>
              <a:rPr kumimoji="1" lang="ko-KR" altLang="en-US" dirty="0"/>
              <a:t> 개 만큼 표현가능 함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r>
              <a:rPr kumimoji="1" lang="en-US" altLang="ko-KR" dirty="0"/>
              <a:t>2^32</a:t>
            </a:r>
            <a:r>
              <a:rPr kumimoji="1" lang="ko-Kore-KR" altLang="en-US" dirty="0"/>
              <a:t> </a:t>
            </a:r>
            <a:r>
              <a:rPr kumimoji="1" lang="en-US" altLang="ko-KR" dirty="0"/>
              <a:t>=</a:t>
            </a:r>
            <a:r>
              <a:rPr kumimoji="1" lang="ko-Kore-KR" altLang="en-US" dirty="0"/>
              <a:t> </a:t>
            </a:r>
            <a:r>
              <a:rPr lang="en-US" altLang="ko-Kore-KR" b="0" i="0" u="none" strike="noStrike" dirty="0">
                <a:solidFill>
                  <a:srgbClr val="222222"/>
                </a:solidFill>
                <a:effectLst/>
                <a:latin typeface="FC Sans"/>
              </a:rPr>
              <a:t>4</a:t>
            </a:r>
            <a:r>
              <a:rPr lang="en-US" altLang="ko-Kore-KR" b="0" i="0" u="none" strike="noStrike" dirty="0">
                <a:solidFill>
                  <a:srgbClr val="333333"/>
                </a:solidFill>
                <a:effectLst/>
                <a:latin typeface="FC Sans"/>
              </a:rPr>
              <a:t>,294,967,296</a:t>
            </a:r>
            <a:r>
              <a:rPr kumimoji="1" lang="ko-Kore-KR" altLang="en-US" b="0" i="0" u="none" strike="noStrike" dirty="0">
                <a:solidFill>
                  <a:srgbClr val="333333"/>
                </a:solidFill>
                <a:effectLst/>
                <a:latin typeface="FC Sans"/>
              </a:rPr>
              <a:t> </a:t>
            </a:r>
            <a:r>
              <a:rPr kumimoji="1" lang="ko-KR" altLang="en-US" b="0" i="0" u="none" strike="noStrike" dirty="0">
                <a:solidFill>
                  <a:srgbClr val="333333"/>
                </a:solidFill>
                <a:effectLst/>
                <a:latin typeface="FC Sans"/>
              </a:rPr>
              <a:t>개 만큼 표현 가능 함</a:t>
            </a:r>
            <a:r>
              <a:rPr kumimoji="1" lang="en-US" altLang="ko-KR" b="0" i="0" u="none" strike="noStrike" dirty="0">
                <a:solidFill>
                  <a:srgbClr val="333333"/>
                </a:solidFill>
                <a:effectLst/>
                <a:latin typeface="FC Sans"/>
              </a:rPr>
              <a:t>.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C10A8F-CC1B-3FEA-45FD-356F45A763AA}"/>
              </a:ext>
            </a:extLst>
          </p:cNvPr>
          <p:cNvSpPr txBox="1"/>
          <p:nvPr/>
        </p:nvSpPr>
        <p:spPr>
          <a:xfrm>
            <a:off x="308261" y="4946899"/>
            <a:ext cx="93057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highlight>
                  <a:srgbClr val="FFFF00"/>
                </a:highlight>
              </a:rPr>
              <a:t>“</a:t>
            </a:r>
            <a:r>
              <a:rPr kumimoji="1" lang="ko-KR" altLang="en-US" sz="2400" dirty="0">
                <a:highlight>
                  <a:srgbClr val="FFFF00"/>
                </a:highlight>
              </a:rPr>
              <a:t>표현 가능하다</a:t>
            </a:r>
            <a:r>
              <a:rPr kumimoji="1" lang="en-US" altLang="ko-KR" sz="2400" dirty="0">
                <a:highlight>
                  <a:srgbClr val="FFFF00"/>
                </a:highlight>
              </a:rPr>
              <a:t>”</a:t>
            </a:r>
            <a:r>
              <a:rPr kumimoji="1" lang="ko-KR" altLang="en-US" dirty="0"/>
              <a:t> </a:t>
            </a:r>
            <a:r>
              <a:rPr kumimoji="1" lang="en-US" altLang="ko-KR" dirty="0"/>
              <a:t>=</a:t>
            </a:r>
            <a:r>
              <a:rPr kumimoji="1" lang="ko-KR" altLang="en-US" dirty="0"/>
              <a:t> </a:t>
            </a:r>
            <a:r>
              <a:rPr kumimoji="1" lang="en-US" altLang="ko-KR" dirty="0"/>
              <a:t>1~256</a:t>
            </a:r>
            <a:r>
              <a:rPr kumimoji="1" lang="ko-KR" altLang="en-US" dirty="0"/>
              <a:t> 각각의 숫자가 무슨 의미를 가질지는 사람이 판단하는 것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R" dirty="0"/>
              <a:t>1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256</a:t>
            </a:r>
            <a:r>
              <a:rPr kumimoji="1" lang="ko-KR" altLang="en-US" dirty="0"/>
              <a:t>까지의 숫자를 의미 할 수도 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256</a:t>
            </a:r>
            <a:r>
              <a:rPr kumimoji="1" lang="ko-KR" altLang="en-US" dirty="0"/>
              <a:t>번째라는 순서로 생각 할 수도 있는 것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39935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81491D1-B6E8-3BFB-42CF-945A32013856}"/>
              </a:ext>
            </a:extLst>
          </p:cNvPr>
          <p:cNvSpPr/>
          <p:nvPr/>
        </p:nvSpPr>
        <p:spPr>
          <a:xfrm>
            <a:off x="-30480" y="6461759"/>
            <a:ext cx="12240000" cy="454047"/>
          </a:xfrm>
          <a:prstGeom prst="rect">
            <a:avLst/>
          </a:prstGeom>
          <a:solidFill>
            <a:schemeClr val="accent1">
              <a:alpha val="349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025642-B38D-A74A-8F24-F7D52B9A8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2127" y="6792119"/>
            <a:ext cx="3941379" cy="131762"/>
          </a:xfrm>
        </p:spPr>
        <p:txBody>
          <a:bodyPr>
            <a:noAutofit/>
          </a:bodyPr>
          <a:lstStyle/>
          <a:p>
            <a:r>
              <a:rPr lang="en-US" altLang="ko-Kore-KR" sz="2000" dirty="0" err="1">
                <a:solidFill>
                  <a:srgbClr val="7030A0"/>
                </a:solidFill>
              </a:rPr>
              <a:t>SangMyeong</a:t>
            </a:r>
            <a:r>
              <a:rPr lang="en-US" altLang="ko-Kore-KR" sz="2000" dirty="0">
                <a:solidFill>
                  <a:srgbClr val="7030A0"/>
                </a:solidFill>
              </a:rPr>
              <a:t> Coding Education</a:t>
            </a:r>
            <a:endParaRPr lang="ko-Kore-KR" sz="2000" dirty="0">
              <a:solidFill>
                <a:srgbClr val="7030A0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5A16A8-C921-DD4F-8509-1F06F45DE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3318" y="6512447"/>
            <a:ext cx="2827283" cy="467903"/>
          </a:xfrm>
        </p:spPr>
        <p:txBody>
          <a:bodyPr>
            <a:normAutofit/>
          </a:bodyPr>
          <a:lstStyle/>
          <a:p>
            <a:r>
              <a:rPr lang="en-US" altLang="ko-KR" dirty="0"/>
              <a:t>hello</a:t>
            </a:r>
            <a:r>
              <a:rPr lang="ko-KR" altLang="en-US" dirty="0"/>
              <a:t> </a:t>
            </a:r>
            <a:r>
              <a:rPr lang="en-US" altLang="ko-KR" dirty="0"/>
              <a:t>world</a:t>
            </a:r>
            <a:endParaRPr lang="ko-Kore-KR" altLang="ko-Kore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AA94350-F7A7-7F4D-9274-C4E68FEFACC2}"/>
              </a:ext>
            </a:extLst>
          </p:cNvPr>
          <p:cNvSpPr txBox="1">
            <a:spLocks/>
          </p:cNvSpPr>
          <p:nvPr/>
        </p:nvSpPr>
        <p:spPr>
          <a:xfrm>
            <a:off x="11216640" y="6858000"/>
            <a:ext cx="1069954" cy="578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B050"/>
                </a:solidFill>
              </a:rPr>
              <a:t>week </a:t>
            </a:r>
            <a:r>
              <a:rPr lang="en-US" altLang="ko-KR" sz="2400" dirty="0">
                <a:solidFill>
                  <a:srgbClr val="00B050"/>
                </a:solidFill>
              </a:rPr>
              <a:t>2</a:t>
            </a:r>
            <a:endParaRPr lang="ko-Kore-KR" sz="2400" dirty="0">
              <a:solidFill>
                <a:srgbClr val="00B050"/>
              </a:solidFill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618387EB-79C7-B848-8C39-392B62BF4926}"/>
              </a:ext>
            </a:extLst>
          </p:cNvPr>
          <p:cNvSpPr txBox="1">
            <a:spLocks/>
          </p:cNvSpPr>
          <p:nvPr/>
        </p:nvSpPr>
        <p:spPr>
          <a:xfrm>
            <a:off x="-30480" y="0"/>
            <a:ext cx="4899041" cy="77847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sz="4400" b="1" dirty="0" err="1">
                <a:solidFill>
                  <a:schemeClr val="accent2"/>
                </a:solidFill>
              </a:rPr>
              <a:t>printf</a:t>
            </a:r>
            <a:r>
              <a:rPr lang="en-US" altLang="ko-Kore-KR" sz="4400" b="1" dirty="0">
                <a:solidFill>
                  <a:schemeClr val="accent2"/>
                </a:solidFill>
              </a:rPr>
              <a:t>(“hello world!”);</a:t>
            </a:r>
            <a:endParaRPr lang="ko-Kore-KR" sz="4400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79B5DD-417C-626C-A6A8-1CE171A94090}"/>
              </a:ext>
            </a:extLst>
          </p:cNvPr>
          <p:cNvSpPr txBox="1"/>
          <p:nvPr/>
        </p:nvSpPr>
        <p:spPr>
          <a:xfrm>
            <a:off x="242570" y="626082"/>
            <a:ext cx="2611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2">
                    <a:lumMod val="75000"/>
                  </a:schemeClr>
                </a:solidFill>
              </a:rPr>
              <a:t>변수</a:t>
            </a:r>
            <a:r>
              <a:rPr kumimoji="1" lang="en-US" altLang="ko-KR" sz="3200" dirty="0">
                <a:solidFill>
                  <a:schemeClr val="bg2">
                    <a:lumMod val="75000"/>
                  </a:schemeClr>
                </a:solidFill>
              </a:rPr>
              <a:t>(Variable)</a:t>
            </a:r>
            <a:endParaRPr kumimoji="1" lang="ko-Kore-KR" altLang="en-US" sz="3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08B335-F4D1-693D-FF47-4B60D93E8D7E}"/>
              </a:ext>
            </a:extLst>
          </p:cNvPr>
          <p:cNvSpPr txBox="1"/>
          <p:nvPr/>
        </p:nvSpPr>
        <p:spPr>
          <a:xfrm>
            <a:off x="242570" y="1341284"/>
            <a:ext cx="11800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임의의 값을 저장하거나 출력하기 위해 사용하는 건데</a:t>
            </a:r>
            <a:r>
              <a:rPr kumimoji="1" lang="en-US" altLang="ko-KR" dirty="0"/>
              <a:t>..</a:t>
            </a:r>
            <a:r>
              <a:rPr kumimoji="1" lang="ko-KR" altLang="en-US" dirty="0"/>
              <a:t> 정수 쓰고 싶으면 </a:t>
            </a:r>
            <a:r>
              <a:rPr kumimoji="1" lang="en-US" altLang="ko-KR" dirty="0"/>
              <a:t>int(integer) </a:t>
            </a:r>
            <a:r>
              <a:rPr kumimoji="1" lang="ko-KR" altLang="en-US" dirty="0"/>
              <a:t>띄어쓰기</a:t>
            </a:r>
            <a:r>
              <a:rPr kumimoji="1" lang="en-US" altLang="ko-KR" dirty="0"/>
              <a:t>..</a:t>
            </a:r>
            <a:r>
              <a:rPr kumimoji="1" lang="ko-KR" altLang="en-US" dirty="0"/>
              <a:t> 변수이름</a:t>
            </a:r>
            <a:r>
              <a:rPr kumimoji="1" lang="en-US" altLang="ko-KR" dirty="0"/>
              <a:t>..</a:t>
            </a:r>
            <a:r>
              <a:rPr kumimoji="1" lang="ko-KR" altLang="en-US" dirty="0"/>
              <a:t> 세미콜론</a:t>
            </a:r>
            <a:r>
              <a:rPr kumimoji="1" lang="en-US" altLang="ko-KR" dirty="0"/>
              <a:t>..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0BDB95-ABBB-BC4F-71A2-0FDF46F919F0}"/>
              </a:ext>
            </a:extLst>
          </p:cNvPr>
          <p:cNvSpPr txBox="1"/>
          <p:nvPr/>
        </p:nvSpPr>
        <p:spPr>
          <a:xfrm>
            <a:off x="291694" y="1828223"/>
            <a:ext cx="425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 bit = 0</a:t>
            </a:r>
            <a:r>
              <a:rPr kumimoji="1" lang="ko-Kore-KR" altLang="en-US" dirty="0"/>
              <a:t>과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로 기록 될 수 있는 최소 단위 </a:t>
            </a:r>
            <a:endParaRPr kumimoji="1" lang="en-US" altLang="ko-Kore-KR" dirty="0"/>
          </a:p>
        </p:txBody>
      </p:sp>
      <p:pic>
        <p:nvPicPr>
          <p:cNvPr id="26" name="그림 25" descr="기계, 벽, 의료 장비, 실내이(가) 표시된 사진&#10;&#10;자동 생성된 설명">
            <a:extLst>
              <a:ext uri="{FF2B5EF4-FFF2-40B4-BE49-F238E27FC236}">
                <a16:creationId xmlns:a16="http://schemas.microsoft.com/office/drawing/2014/main" id="{1F1BE15C-EAF1-F732-ABA5-B68605E43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475" y="2080226"/>
            <a:ext cx="3530514" cy="1982891"/>
          </a:xfrm>
          <a:prstGeom prst="rect">
            <a:avLst/>
          </a:prstGeom>
        </p:spPr>
      </p:pic>
      <p:pic>
        <p:nvPicPr>
          <p:cNvPr id="28" name="그림 27" descr="스크린샷, 텍스트, 회로이(가) 표시된 사진&#10;&#10;자동 생성된 설명">
            <a:extLst>
              <a:ext uri="{FF2B5EF4-FFF2-40B4-BE49-F238E27FC236}">
                <a16:creationId xmlns:a16="http://schemas.microsoft.com/office/drawing/2014/main" id="{BB9EFB6A-BD22-D3FC-AD5C-FDFEC757B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182" y="4126242"/>
            <a:ext cx="3765550" cy="2019282"/>
          </a:xfrm>
          <a:prstGeom prst="rect">
            <a:avLst/>
          </a:prstGeom>
        </p:spPr>
      </p:pic>
      <p:pic>
        <p:nvPicPr>
          <p:cNvPr id="24" name="그림 23" descr="사람, 무지개, 의류, 실내이(가) 표시된 사진&#10;&#10;자동 생성된 설명">
            <a:extLst>
              <a:ext uri="{FF2B5EF4-FFF2-40B4-BE49-F238E27FC236}">
                <a16:creationId xmlns:a16="http://schemas.microsoft.com/office/drawing/2014/main" id="{618D77E5-514F-59F7-E5C0-335B4A15A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985" y="2127772"/>
            <a:ext cx="2961114" cy="1947782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FA7DBFF2-9AF5-20F9-B4E3-D81F43F95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85" y="2230571"/>
            <a:ext cx="4140200" cy="186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 descr="도표, 라인, 텍스트, 폰트이(가) 표시된 사진&#10;&#10;자동 생성된 설명">
            <a:extLst>
              <a:ext uri="{FF2B5EF4-FFF2-40B4-BE49-F238E27FC236}">
                <a16:creationId xmlns:a16="http://schemas.microsoft.com/office/drawing/2014/main" id="{D7B3B5C0-2105-136F-81ED-20CF696573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199" y="4130374"/>
            <a:ext cx="4066171" cy="194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314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81491D1-B6E8-3BFB-42CF-945A32013856}"/>
              </a:ext>
            </a:extLst>
          </p:cNvPr>
          <p:cNvSpPr/>
          <p:nvPr/>
        </p:nvSpPr>
        <p:spPr>
          <a:xfrm>
            <a:off x="-30480" y="6461759"/>
            <a:ext cx="12240000" cy="454047"/>
          </a:xfrm>
          <a:prstGeom prst="rect">
            <a:avLst/>
          </a:prstGeom>
          <a:solidFill>
            <a:schemeClr val="accent1">
              <a:alpha val="349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025642-B38D-A74A-8F24-F7D52B9A8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2127" y="6792119"/>
            <a:ext cx="3941379" cy="131762"/>
          </a:xfrm>
        </p:spPr>
        <p:txBody>
          <a:bodyPr>
            <a:noAutofit/>
          </a:bodyPr>
          <a:lstStyle/>
          <a:p>
            <a:r>
              <a:rPr lang="en-US" altLang="ko-Kore-KR" sz="2000" dirty="0" err="1">
                <a:solidFill>
                  <a:srgbClr val="7030A0"/>
                </a:solidFill>
              </a:rPr>
              <a:t>SangMyeong</a:t>
            </a:r>
            <a:r>
              <a:rPr lang="en-US" altLang="ko-Kore-KR" sz="2000" dirty="0">
                <a:solidFill>
                  <a:srgbClr val="7030A0"/>
                </a:solidFill>
              </a:rPr>
              <a:t> Coding Education</a:t>
            </a:r>
            <a:endParaRPr lang="ko-Kore-KR" sz="2000" dirty="0">
              <a:solidFill>
                <a:srgbClr val="7030A0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5A16A8-C921-DD4F-8509-1F06F45DE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3318" y="6512447"/>
            <a:ext cx="2827283" cy="467903"/>
          </a:xfrm>
        </p:spPr>
        <p:txBody>
          <a:bodyPr>
            <a:normAutofit/>
          </a:bodyPr>
          <a:lstStyle/>
          <a:p>
            <a:r>
              <a:rPr lang="en-US" altLang="ko-KR" dirty="0"/>
              <a:t>hello</a:t>
            </a:r>
            <a:r>
              <a:rPr lang="ko-KR" altLang="en-US" dirty="0"/>
              <a:t> </a:t>
            </a:r>
            <a:r>
              <a:rPr lang="en-US" altLang="ko-KR" dirty="0"/>
              <a:t>world</a:t>
            </a:r>
            <a:endParaRPr lang="ko-Kore-KR" altLang="ko-Kore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AA94350-F7A7-7F4D-9274-C4E68FEFACC2}"/>
              </a:ext>
            </a:extLst>
          </p:cNvPr>
          <p:cNvSpPr txBox="1">
            <a:spLocks/>
          </p:cNvSpPr>
          <p:nvPr/>
        </p:nvSpPr>
        <p:spPr>
          <a:xfrm>
            <a:off x="11216640" y="6858000"/>
            <a:ext cx="1069954" cy="578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B050"/>
                </a:solidFill>
              </a:rPr>
              <a:t>week </a:t>
            </a:r>
            <a:r>
              <a:rPr lang="en-US" altLang="ko-KR" sz="2400" dirty="0">
                <a:solidFill>
                  <a:srgbClr val="00B050"/>
                </a:solidFill>
              </a:rPr>
              <a:t>2</a:t>
            </a:r>
            <a:endParaRPr lang="ko-Kore-KR" sz="2400" dirty="0">
              <a:solidFill>
                <a:srgbClr val="00B050"/>
              </a:solidFill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618387EB-79C7-B848-8C39-392B62BF4926}"/>
              </a:ext>
            </a:extLst>
          </p:cNvPr>
          <p:cNvSpPr txBox="1">
            <a:spLocks/>
          </p:cNvSpPr>
          <p:nvPr/>
        </p:nvSpPr>
        <p:spPr>
          <a:xfrm>
            <a:off x="-30480" y="0"/>
            <a:ext cx="4899041" cy="77847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sz="4400" b="1" dirty="0" err="1">
                <a:solidFill>
                  <a:schemeClr val="accent2"/>
                </a:solidFill>
              </a:rPr>
              <a:t>printf</a:t>
            </a:r>
            <a:r>
              <a:rPr lang="en-US" altLang="ko-Kore-KR" sz="4400" b="1" dirty="0">
                <a:solidFill>
                  <a:schemeClr val="accent2"/>
                </a:solidFill>
              </a:rPr>
              <a:t>(“hello world!”);</a:t>
            </a:r>
            <a:endParaRPr lang="ko-Kore-KR" sz="4400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79B5DD-417C-626C-A6A8-1CE171A94090}"/>
              </a:ext>
            </a:extLst>
          </p:cNvPr>
          <p:cNvSpPr txBox="1"/>
          <p:nvPr/>
        </p:nvSpPr>
        <p:spPr>
          <a:xfrm>
            <a:off x="242570" y="626082"/>
            <a:ext cx="2611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2">
                    <a:lumMod val="75000"/>
                  </a:schemeClr>
                </a:solidFill>
              </a:rPr>
              <a:t>변수</a:t>
            </a:r>
            <a:r>
              <a:rPr kumimoji="1" lang="en-US" altLang="ko-KR" sz="3200" dirty="0">
                <a:solidFill>
                  <a:schemeClr val="bg2">
                    <a:lumMod val="75000"/>
                  </a:schemeClr>
                </a:solidFill>
              </a:rPr>
              <a:t>(Variable)</a:t>
            </a:r>
            <a:endParaRPr kumimoji="1" lang="ko-Kore-KR" altLang="en-US" sz="32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4BC1525-F78D-C56F-1421-7ABE96049C5C}"/>
              </a:ext>
            </a:extLst>
          </p:cNvPr>
          <p:cNvGrpSpPr/>
          <p:nvPr/>
        </p:nvGrpSpPr>
        <p:grpSpPr>
          <a:xfrm>
            <a:off x="4868561" y="2295164"/>
            <a:ext cx="2674930" cy="2455597"/>
            <a:chOff x="1508760" y="2686050"/>
            <a:chExt cx="1531620" cy="146304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E3AB019-7235-BBE3-03F6-52A626753CDF}"/>
                </a:ext>
              </a:extLst>
            </p:cNvPr>
            <p:cNvSpPr/>
            <p:nvPr/>
          </p:nvSpPr>
          <p:spPr>
            <a:xfrm>
              <a:off x="1508760" y="2686050"/>
              <a:ext cx="1531620" cy="1463040"/>
            </a:xfrm>
            <a:prstGeom prst="rect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en-US" altLang="ko-Kore-KR" dirty="0"/>
            </a:p>
            <a:p>
              <a:pPr algn="ctr"/>
              <a:r>
                <a:rPr kumimoji="1" lang="ko-Kore-KR" altLang="en-US" dirty="0"/>
                <a:t>값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107F7C6-3E14-4884-816A-CE523D0F052C}"/>
                </a:ext>
              </a:extLst>
            </p:cNvPr>
            <p:cNvSpPr/>
            <p:nvPr/>
          </p:nvSpPr>
          <p:spPr>
            <a:xfrm>
              <a:off x="1508760" y="2697480"/>
              <a:ext cx="751840" cy="393665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/>
                <a:t>주소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F8373EC-B6C4-85CD-3CA5-0DE1C6B393BB}"/>
                </a:ext>
              </a:extLst>
            </p:cNvPr>
            <p:cNvSpPr/>
            <p:nvPr/>
          </p:nvSpPr>
          <p:spPr>
            <a:xfrm>
              <a:off x="2275840" y="2697480"/>
              <a:ext cx="751840" cy="393665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/>
                <a:t>자료형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B54C001-5446-9AA2-EB1B-0BFB26BE9D88}"/>
              </a:ext>
            </a:extLst>
          </p:cNvPr>
          <p:cNvSpPr txBox="1"/>
          <p:nvPr/>
        </p:nvSpPr>
        <p:spPr>
          <a:xfrm>
            <a:off x="5451437" y="1750810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highlight>
                  <a:srgbClr val="FFFF00"/>
                </a:highlight>
              </a:rPr>
              <a:t>변수의</a:t>
            </a:r>
            <a:r>
              <a:rPr kumimoji="1" lang="ko-KR" altLang="en-US" dirty="0">
                <a:highlight>
                  <a:srgbClr val="FFFF00"/>
                </a:highlight>
              </a:rPr>
              <a:t> 형태</a:t>
            </a:r>
            <a:endParaRPr kumimoji="1" lang="ko-Kore-KR" altLang="en-US" dirty="0">
              <a:highlight>
                <a:srgbClr val="FFFF00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12299A-679B-F82E-67CC-976AE47355D8}"/>
              </a:ext>
            </a:extLst>
          </p:cNvPr>
          <p:cNvSpPr txBox="1"/>
          <p:nvPr/>
        </p:nvSpPr>
        <p:spPr>
          <a:xfrm>
            <a:off x="1005838" y="2413213"/>
            <a:ext cx="3073277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서울시</a:t>
            </a:r>
            <a:r>
              <a:rPr kumimoji="1" lang="ko-KR" altLang="en-US" dirty="0"/>
              <a:t> 서대문구 연희로 </a:t>
            </a:r>
            <a:r>
              <a:rPr kumimoji="1" lang="en-US" altLang="ko-KR" dirty="0"/>
              <a:t>38-7</a:t>
            </a:r>
            <a:endParaRPr kumimoji="1" lang="ko-Kore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D7BE5A-47CB-1F75-280E-AFE352B633A7}"/>
              </a:ext>
            </a:extLst>
          </p:cNvPr>
          <p:cNvSpPr txBox="1"/>
          <p:nvPr/>
        </p:nvSpPr>
        <p:spPr>
          <a:xfrm>
            <a:off x="8133721" y="2735428"/>
            <a:ext cx="2879314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이</a:t>
            </a:r>
            <a:r>
              <a:rPr kumimoji="1" lang="ko-KR" altLang="en-US" dirty="0"/>
              <a:t> 집에는 사람이 </a:t>
            </a:r>
            <a:r>
              <a:rPr kumimoji="1" lang="en-US" altLang="ko-KR" dirty="0"/>
              <a:t>n </a:t>
            </a:r>
            <a:r>
              <a:rPr kumimoji="1" lang="ko-KR" altLang="en-US" dirty="0"/>
              <a:t>명 있어</a:t>
            </a:r>
            <a:endParaRPr kumimoji="1" lang="ko-Kore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8B75A5-0951-777E-B7F6-AC48BDAD9F28}"/>
              </a:ext>
            </a:extLst>
          </p:cNvPr>
          <p:cNvSpPr txBox="1"/>
          <p:nvPr/>
        </p:nvSpPr>
        <p:spPr>
          <a:xfrm>
            <a:off x="5005721" y="5014083"/>
            <a:ext cx="301686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7</a:t>
            </a:r>
            <a:endParaRPr kumimoji="1" lang="ko-Kore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149EEB-C084-3F09-6418-AFB030790F31}"/>
              </a:ext>
            </a:extLst>
          </p:cNvPr>
          <p:cNvSpPr txBox="1"/>
          <p:nvPr/>
        </p:nvSpPr>
        <p:spPr>
          <a:xfrm>
            <a:off x="8133721" y="3292898"/>
            <a:ext cx="2310248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이</a:t>
            </a:r>
            <a:r>
              <a:rPr kumimoji="1" lang="ko-KR" altLang="en-US" dirty="0"/>
              <a:t> 집에는 </a:t>
            </a:r>
            <a:r>
              <a:rPr kumimoji="1" lang="en-US" altLang="ko-KR" dirty="0"/>
              <a:t>000</a:t>
            </a:r>
            <a:r>
              <a:rPr kumimoji="1" lang="ko-KR" altLang="en-US" dirty="0"/>
              <a:t>이 있어</a:t>
            </a:r>
            <a:endParaRPr kumimoji="1" lang="ko-Kore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F465C0-60D7-5876-1620-201D044E95AD}"/>
              </a:ext>
            </a:extLst>
          </p:cNvPr>
          <p:cNvSpPr txBox="1"/>
          <p:nvPr/>
        </p:nvSpPr>
        <p:spPr>
          <a:xfrm>
            <a:off x="5565463" y="5014083"/>
            <a:ext cx="898009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박태정</a:t>
            </a:r>
            <a:endParaRPr kumimoji="1" lang="ko-Kore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723993-68AB-3836-47EA-1B970210D2F5}"/>
              </a:ext>
            </a:extLst>
          </p:cNvPr>
          <p:cNvSpPr txBox="1"/>
          <p:nvPr/>
        </p:nvSpPr>
        <p:spPr>
          <a:xfrm>
            <a:off x="8133721" y="3885746"/>
            <a:ext cx="3052439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 집 주인은 키가 </a:t>
            </a:r>
            <a:r>
              <a:rPr kumimoji="1" lang="en-US" altLang="ko-KR" dirty="0"/>
              <a:t>000.0</a:t>
            </a:r>
            <a:r>
              <a:rPr kumimoji="1" lang="ko-KR" altLang="en-US" dirty="0"/>
              <a:t> 이야</a:t>
            </a:r>
            <a:endParaRPr kumimoji="1" lang="ko-Kore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D70051F-7C98-E900-63A6-CEF3B95C52AD}"/>
              </a:ext>
            </a:extLst>
          </p:cNvPr>
          <p:cNvSpPr txBox="1"/>
          <p:nvPr/>
        </p:nvSpPr>
        <p:spPr>
          <a:xfrm>
            <a:off x="6721528" y="5012557"/>
            <a:ext cx="710451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75.2</a:t>
            </a:r>
            <a:endParaRPr kumimoji="1" lang="ko-Kore-KR" altLang="en-US" dirty="0"/>
          </a:p>
        </p:txBody>
      </p:sp>
      <p:pic>
        <p:nvPicPr>
          <p:cNvPr id="35" name="그림 34" descr="지도, 아틀라스, 텍스트이(가) 표시된 사진&#10;&#10;자동 생성된 설명">
            <a:extLst>
              <a:ext uri="{FF2B5EF4-FFF2-40B4-BE49-F238E27FC236}">
                <a16:creationId xmlns:a16="http://schemas.microsoft.com/office/drawing/2014/main" id="{FCC36AC4-8EB8-A07A-46F0-72DC3B962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159" y="2947725"/>
            <a:ext cx="2826637" cy="193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06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DBF1359-2E75-4B2A-5346-8A7C521EF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022" y="1558009"/>
            <a:ext cx="4737100" cy="368300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9940798F-1C49-2FF2-6B76-0CBB82C4D83F}"/>
              </a:ext>
            </a:extLst>
          </p:cNvPr>
          <p:cNvSpPr/>
          <p:nvPr/>
        </p:nvSpPr>
        <p:spPr>
          <a:xfrm>
            <a:off x="171450" y="4787013"/>
            <a:ext cx="7338060" cy="5393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1491D1-B6E8-3BFB-42CF-945A32013856}"/>
              </a:ext>
            </a:extLst>
          </p:cNvPr>
          <p:cNvSpPr/>
          <p:nvPr/>
        </p:nvSpPr>
        <p:spPr>
          <a:xfrm>
            <a:off x="-30480" y="6461759"/>
            <a:ext cx="12240000" cy="454047"/>
          </a:xfrm>
          <a:prstGeom prst="rect">
            <a:avLst/>
          </a:prstGeom>
          <a:solidFill>
            <a:schemeClr val="accent1">
              <a:alpha val="349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025642-B38D-A74A-8F24-F7D52B9A8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2127" y="6792119"/>
            <a:ext cx="3941379" cy="131762"/>
          </a:xfrm>
        </p:spPr>
        <p:txBody>
          <a:bodyPr>
            <a:noAutofit/>
          </a:bodyPr>
          <a:lstStyle/>
          <a:p>
            <a:r>
              <a:rPr lang="en-US" altLang="ko-Kore-KR" sz="2000" dirty="0" err="1">
                <a:solidFill>
                  <a:srgbClr val="7030A0"/>
                </a:solidFill>
              </a:rPr>
              <a:t>SangMyeong</a:t>
            </a:r>
            <a:r>
              <a:rPr lang="en-US" altLang="ko-Kore-KR" sz="2000" dirty="0">
                <a:solidFill>
                  <a:srgbClr val="7030A0"/>
                </a:solidFill>
              </a:rPr>
              <a:t> Coding Education</a:t>
            </a:r>
            <a:endParaRPr lang="ko-Kore-KR" sz="2000" dirty="0">
              <a:solidFill>
                <a:srgbClr val="7030A0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5A16A8-C921-DD4F-8509-1F06F45DE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3318" y="6512447"/>
            <a:ext cx="2827283" cy="467903"/>
          </a:xfrm>
        </p:spPr>
        <p:txBody>
          <a:bodyPr>
            <a:normAutofit/>
          </a:bodyPr>
          <a:lstStyle/>
          <a:p>
            <a:r>
              <a:rPr lang="en-US" altLang="ko-KR" dirty="0"/>
              <a:t>hello</a:t>
            </a:r>
            <a:r>
              <a:rPr lang="ko-KR" altLang="en-US" dirty="0"/>
              <a:t> </a:t>
            </a:r>
            <a:r>
              <a:rPr lang="en-US" altLang="ko-KR" dirty="0"/>
              <a:t>world</a:t>
            </a:r>
            <a:endParaRPr lang="ko-Kore-KR" altLang="ko-Kore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AA94350-F7A7-7F4D-9274-C4E68FEFACC2}"/>
              </a:ext>
            </a:extLst>
          </p:cNvPr>
          <p:cNvSpPr txBox="1">
            <a:spLocks/>
          </p:cNvSpPr>
          <p:nvPr/>
        </p:nvSpPr>
        <p:spPr>
          <a:xfrm>
            <a:off x="11216640" y="6858000"/>
            <a:ext cx="1069954" cy="578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B050"/>
                </a:solidFill>
              </a:rPr>
              <a:t>week </a:t>
            </a:r>
            <a:r>
              <a:rPr lang="en-US" altLang="ko-KR" sz="2400" dirty="0">
                <a:solidFill>
                  <a:srgbClr val="00B050"/>
                </a:solidFill>
              </a:rPr>
              <a:t>2</a:t>
            </a:r>
            <a:endParaRPr lang="ko-Kore-KR" sz="2400" dirty="0">
              <a:solidFill>
                <a:srgbClr val="00B050"/>
              </a:solidFill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618387EB-79C7-B848-8C39-392B62BF4926}"/>
              </a:ext>
            </a:extLst>
          </p:cNvPr>
          <p:cNvSpPr txBox="1">
            <a:spLocks/>
          </p:cNvSpPr>
          <p:nvPr/>
        </p:nvSpPr>
        <p:spPr>
          <a:xfrm>
            <a:off x="-30480" y="0"/>
            <a:ext cx="4899041" cy="77847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sz="4400" b="1" dirty="0" err="1">
                <a:solidFill>
                  <a:schemeClr val="accent2"/>
                </a:solidFill>
              </a:rPr>
              <a:t>printf</a:t>
            </a:r>
            <a:r>
              <a:rPr lang="en-US" altLang="ko-Kore-KR" sz="4400" b="1" dirty="0">
                <a:solidFill>
                  <a:schemeClr val="accent2"/>
                </a:solidFill>
              </a:rPr>
              <a:t>(“hello world!”);</a:t>
            </a:r>
            <a:endParaRPr lang="ko-Kore-KR" sz="4400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79B5DD-417C-626C-A6A8-1CE171A94090}"/>
              </a:ext>
            </a:extLst>
          </p:cNvPr>
          <p:cNvSpPr txBox="1"/>
          <p:nvPr/>
        </p:nvSpPr>
        <p:spPr>
          <a:xfrm>
            <a:off x="226642" y="694912"/>
            <a:ext cx="2611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2">
                    <a:lumMod val="75000"/>
                  </a:schemeClr>
                </a:solidFill>
              </a:rPr>
              <a:t>변수</a:t>
            </a:r>
            <a:r>
              <a:rPr kumimoji="1" lang="en-US" altLang="ko-KR" sz="3200" dirty="0">
                <a:solidFill>
                  <a:schemeClr val="bg2">
                    <a:lumMod val="75000"/>
                  </a:schemeClr>
                </a:solidFill>
              </a:rPr>
              <a:t>(Variable)</a:t>
            </a:r>
            <a:endParaRPr kumimoji="1" lang="ko-Kore-KR" altLang="en-US" sz="3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D57505-709C-406E-5E39-5FCEB5597CE0}"/>
              </a:ext>
            </a:extLst>
          </p:cNvPr>
          <p:cNvSpPr txBox="1"/>
          <p:nvPr/>
        </p:nvSpPr>
        <p:spPr>
          <a:xfrm>
            <a:off x="265430" y="1786855"/>
            <a:ext cx="522130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주소는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16</a:t>
            </a:r>
            <a:r>
              <a:rPr kumimoji="1" lang="ko-KR" altLang="en-US" dirty="0"/>
              <a:t>진수로 표현되고 </a:t>
            </a:r>
            <a:r>
              <a:rPr kumimoji="1" lang="en-US" altLang="ko-KR" dirty="0"/>
              <a:t>0x00 </a:t>
            </a:r>
            <a:r>
              <a:rPr kumimoji="1" lang="ko-KR" altLang="en-US" dirty="0"/>
              <a:t>의 형태로 사용 됨</a:t>
            </a:r>
            <a:r>
              <a:rPr kumimoji="1" lang="en-US" altLang="ko-KR" dirty="0"/>
              <a:t>.</a:t>
            </a:r>
          </a:p>
          <a:p>
            <a:r>
              <a:rPr kumimoji="1" lang="en-US" altLang="ko-KR" sz="1400" dirty="0"/>
              <a:t>16</a:t>
            </a:r>
            <a:r>
              <a:rPr kumimoji="1" lang="ko-KR" altLang="en-US" sz="1400" dirty="0"/>
              <a:t>진수는 </a:t>
            </a:r>
            <a:r>
              <a:rPr kumimoji="1" lang="en-US" altLang="ko-KR" sz="1400" dirty="0"/>
              <a:t>0~15</a:t>
            </a:r>
            <a:r>
              <a:rPr kumimoji="1" lang="ko-KR" altLang="en-US" sz="1400" dirty="0"/>
              <a:t> 까지는 </a:t>
            </a:r>
            <a:r>
              <a:rPr kumimoji="1" lang="en-US" altLang="ko-KR" sz="1400" dirty="0"/>
              <a:t>0~F</a:t>
            </a:r>
            <a:r>
              <a:rPr kumimoji="1" lang="ko-KR" altLang="en-US" sz="1400" dirty="0"/>
              <a:t> 로 표현 하는 진법</a:t>
            </a:r>
            <a:endParaRPr kumimoji="1" lang="en-US" altLang="ko-KR" sz="1400" dirty="0"/>
          </a:p>
          <a:p>
            <a:r>
              <a:rPr kumimoji="1" lang="en-US" altLang="ko-KR" sz="1400" dirty="0"/>
              <a:t>0~15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?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16</a:t>
            </a:r>
            <a:r>
              <a:rPr kumimoji="1" lang="ko-KR" altLang="en-US" sz="1400" dirty="0"/>
              <a:t>개 </a:t>
            </a:r>
            <a:r>
              <a:rPr kumimoji="1" lang="en-US" altLang="ko-KR" sz="1400" dirty="0"/>
              <a:t>?=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2^4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=&gt;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4</a:t>
            </a:r>
            <a:r>
              <a:rPr kumimoji="1" lang="ko-KR" altLang="en-US" sz="1400" dirty="0"/>
              <a:t>개 비트로 </a:t>
            </a:r>
            <a:r>
              <a:rPr kumimoji="1" lang="ko-KR" altLang="en-US" sz="1400" dirty="0">
                <a:highlight>
                  <a:srgbClr val="FFFF00"/>
                </a:highlight>
              </a:rPr>
              <a:t>표현 가능</a:t>
            </a:r>
            <a:endParaRPr kumimoji="1" lang="ko-Kore-KR" altLang="en-US" sz="1400" dirty="0">
              <a:highlight>
                <a:srgbClr val="FFFF00"/>
              </a:highlight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997DD0B3-A8D4-8E9F-A1F1-8E4A1CCCB1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319054"/>
              </p:ext>
            </p:extLst>
          </p:nvPr>
        </p:nvGraphicFramePr>
        <p:xfrm>
          <a:off x="262529" y="3367420"/>
          <a:ext cx="4064000" cy="365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6057688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94996136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46155863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70880753"/>
                    </a:ext>
                  </a:extLst>
                </a:gridCol>
              </a:tblGrid>
              <a:tr h="27311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823044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D9B4E07-22D3-9E88-CCE7-0915C8F340AB}"/>
              </a:ext>
            </a:extLst>
          </p:cNvPr>
          <p:cNvSpPr txBox="1"/>
          <p:nvPr/>
        </p:nvSpPr>
        <p:spPr>
          <a:xfrm>
            <a:off x="262529" y="2852958"/>
            <a:ext cx="955711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0x0~0xF</a:t>
            </a:r>
            <a:endParaRPr kumimoji="1" lang="ko-Kore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829BC9-E002-62BB-E446-E7DCE513AC7E}"/>
              </a:ext>
            </a:extLst>
          </p:cNvPr>
          <p:cNvSpPr txBox="1"/>
          <p:nvPr/>
        </p:nvSpPr>
        <p:spPr>
          <a:xfrm>
            <a:off x="265430" y="4340737"/>
            <a:ext cx="1178528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0x00~0xFF</a:t>
            </a:r>
            <a:endParaRPr kumimoji="1" lang="ko-Kore-KR" altLang="en-US" dirty="0"/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82FBAD2A-3894-3FDB-8408-40953915B5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415826"/>
              </p:ext>
            </p:extLst>
          </p:nvPr>
        </p:nvGraphicFramePr>
        <p:xfrm>
          <a:off x="265430" y="4875249"/>
          <a:ext cx="3444876" cy="365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61219">
                  <a:extLst>
                    <a:ext uri="{9D8B030D-6E8A-4147-A177-3AD203B41FA5}">
                      <a16:colId xmlns:a16="http://schemas.microsoft.com/office/drawing/2014/main" val="2960576880"/>
                    </a:ext>
                  </a:extLst>
                </a:gridCol>
                <a:gridCol w="861219">
                  <a:extLst>
                    <a:ext uri="{9D8B030D-6E8A-4147-A177-3AD203B41FA5}">
                      <a16:colId xmlns:a16="http://schemas.microsoft.com/office/drawing/2014/main" val="2949961363"/>
                    </a:ext>
                  </a:extLst>
                </a:gridCol>
                <a:gridCol w="861219">
                  <a:extLst>
                    <a:ext uri="{9D8B030D-6E8A-4147-A177-3AD203B41FA5}">
                      <a16:colId xmlns:a16="http://schemas.microsoft.com/office/drawing/2014/main" val="1461558633"/>
                    </a:ext>
                  </a:extLst>
                </a:gridCol>
                <a:gridCol w="861219">
                  <a:extLst>
                    <a:ext uri="{9D8B030D-6E8A-4147-A177-3AD203B41FA5}">
                      <a16:colId xmlns:a16="http://schemas.microsoft.com/office/drawing/2014/main" val="1970880753"/>
                    </a:ext>
                  </a:extLst>
                </a:gridCol>
              </a:tblGrid>
              <a:tr h="16518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82304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9A1A2298-0187-D727-3DAD-7AD09ACF034E}"/>
              </a:ext>
            </a:extLst>
          </p:cNvPr>
          <p:cNvSpPr txBox="1"/>
          <p:nvPr/>
        </p:nvSpPr>
        <p:spPr>
          <a:xfrm>
            <a:off x="1571044" y="4263793"/>
            <a:ext cx="4899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8</a:t>
            </a:r>
            <a:r>
              <a:rPr kumimoji="1" lang="ko-KR" altLang="en-US" sz="1400" dirty="0"/>
              <a:t>개 비트로 </a:t>
            </a:r>
            <a:r>
              <a:rPr kumimoji="1" lang="en-US" altLang="ko-KR" sz="1400" dirty="0"/>
              <a:t>16*16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=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2^4</a:t>
            </a:r>
            <a:r>
              <a:rPr kumimoji="1" lang="ko-KR" altLang="en-US" sz="1400" dirty="0"/>
              <a:t>*</a:t>
            </a:r>
            <a:r>
              <a:rPr kumimoji="1" lang="en-US" altLang="ko-KR" sz="1400" dirty="0"/>
              <a:t>2^4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=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2^8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=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256</a:t>
            </a:r>
            <a:r>
              <a:rPr kumimoji="1" lang="ko-KR" altLang="en-US" sz="1400" dirty="0"/>
              <a:t> 개 숫자 사용 가능</a:t>
            </a:r>
            <a:endParaRPr kumimoji="1" lang="en-US" altLang="ko-KR" sz="1400" dirty="0"/>
          </a:p>
          <a:p>
            <a:r>
              <a:rPr kumimoji="1" lang="ko-KR" altLang="en-US" sz="1400" dirty="0"/>
              <a:t>이 숫자에 의미를 부여 할 수 있는데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이를 주소로 사용하는 것</a:t>
            </a:r>
            <a:endParaRPr kumimoji="1" lang="ko-Kore-KR" altLang="en-US" sz="1400" dirty="0"/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7B685F96-61B3-2A29-90DC-A864E65946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271615"/>
              </p:ext>
            </p:extLst>
          </p:nvPr>
        </p:nvGraphicFramePr>
        <p:xfrm>
          <a:off x="3970974" y="4875249"/>
          <a:ext cx="3444876" cy="365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61219">
                  <a:extLst>
                    <a:ext uri="{9D8B030D-6E8A-4147-A177-3AD203B41FA5}">
                      <a16:colId xmlns:a16="http://schemas.microsoft.com/office/drawing/2014/main" val="2473419012"/>
                    </a:ext>
                  </a:extLst>
                </a:gridCol>
                <a:gridCol w="861219">
                  <a:extLst>
                    <a:ext uri="{9D8B030D-6E8A-4147-A177-3AD203B41FA5}">
                      <a16:colId xmlns:a16="http://schemas.microsoft.com/office/drawing/2014/main" val="1855690121"/>
                    </a:ext>
                  </a:extLst>
                </a:gridCol>
                <a:gridCol w="861219">
                  <a:extLst>
                    <a:ext uri="{9D8B030D-6E8A-4147-A177-3AD203B41FA5}">
                      <a16:colId xmlns:a16="http://schemas.microsoft.com/office/drawing/2014/main" val="3168115856"/>
                    </a:ext>
                  </a:extLst>
                </a:gridCol>
                <a:gridCol w="861219">
                  <a:extLst>
                    <a:ext uri="{9D8B030D-6E8A-4147-A177-3AD203B41FA5}">
                      <a16:colId xmlns:a16="http://schemas.microsoft.com/office/drawing/2014/main" val="2991277304"/>
                    </a:ext>
                  </a:extLst>
                </a:gridCol>
              </a:tblGrid>
              <a:tr h="16518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0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528347"/>
                  </a:ext>
                </a:extLst>
              </a:tr>
            </a:tbl>
          </a:graphicData>
        </a:graphic>
      </p:graphicFrame>
      <p:cxnSp>
        <p:nvCxnSpPr>
          <p:cNvPr id="32" name="꺾인 연결선[E] 31">
            <a:extLst>
              <a:ext uri="{FF2B5EF4-FFF2-40B4-BE49-F238E27FC236}">
                <a16:creationId xmlns:a16="http://schemas.microsoft.com/office/drawing/2014/main" id="{8AA59ABA-B24D-3EFE-446F-89C31EF4249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621726" y="2493065"/>
            <a:ext cx="2575945" cy="2024656"/>
          </a:xfrm>
          <a:prstGeom prst="bentConnector3">
            <a:avLst>
              <a:gd name="adj1" fmla="val 1383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E4479DC-AAEF-4316-7E46-59E62CCA292B}"/>
              </a:ext>
            </a:extLst>
          </p:cNvPr>
          <p:cNvSpPr txBox="1"/>
          <p:nvPr/>
        </p:nvSpPr>
        <p:spPr>
          <a:xfrm>
            <a:off x="2986300" y="1471341"/>
            <a:ext cx="1360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hexadecimal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00932BC-A50B-4777-5F1D-13016E414330}"/>
              </a:ext>
            </a:extLst>
          </p:cNvPr>
          <p:cNvSpPr txBox="1"/>
          <p:nvPr/>
        </p:nvSpPr>
        <p:spPr>
          <a:xfrm>
            <a:off x="1307991" y="2867840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0xB = 11 (10</a:t>
            </a:r>
            <a:r>
              <a:rPr kumimoji="1" lang="ko-Kore-KR" altLang="en-US" dirty="0"/>
              <a:t>진수</a:t>
            </a:r>
            <a:r>
              <a:rPr kumimoji="1" lang="en-US" altLang="ko-Kore-KR" dirty="0"/>
              <a:t>)</a:t>
            </a:r>
            <a:endParaRPr kumimoji="1" lang="ko-Kore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D787C0-A62B-ED25-CABD-D4354C88B03A}"/>
              </a:ext>
            </a:extLst>
          </p:cNvPr>
          <p:cNvSpPr txBox="1"/>
          <p:nvPr/>
        </p:nvSpPr>
        <p:spPr>
          <a:xfrm>
            <a:off x="1629735" y="3768807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8</a:t>
            </a:r>
            <a:r>
              <a:rPr kumimoji="1" lang="en-US" altLang="ko-KR" dirty="0"/>
              <a:t>=</a:t>
            </a:r>
            <a:r>
              <a:rPr kumimoji="1" lang="en-US" altLang="ko-KR" sz="1400" dirty="0"/>
              <a:t>2^3</a:t>
            </a:r>
            <a:endParaRPr kumimoji="1" lang="ko-Kore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44EB004-9230-AB1E-0AB7-333FCE93C8DE}"/>
              </a:ext>
            </a:extLst>
          </p:cNvPr>
          <p:cNvSpPr txBox="1"/>
          <p:nvPr/>
        </p:nvSpPr>
        <p:spPr>
          <a:xfrm>
            <a:off x="2656700" y="3768807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=</a:t>
            </a:r>
            <a:r>
              <a:rPr kumimoji="1" lang="en-US" altLang="ko-KR" sz="1400" dirty="0"/>
              <a:t>2^1</a:t>
            </a:r>
            <a:endParaRPr kumimoji="1" lang="ko-Kore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4772AF7-7362-FEFE-8316-1A13D5B4ADA0}"/>
              </a:ext>
            </a:extLst>
          </p:cNvPr>
          <p:cNvSpPr txBox="1"/>
          <p:nvPr/>
        </p:nvSpPr>
        <p:spPr>
          <a:xfrm>
            <a:off x="3646051" y="3768807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=</a:t>
            </a:r>
            <a:r>
              <a:rPr kumimoji="1" lang="en-US" altLang="ko-KR" sz="1400" dirty="0"/>
              <a:t>2^0</a:t>
            </a:r>
            <a:endParaRPr kumimoji="1" lang="ko-Kore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BB193CB-4C3B-08F6-F78A-17A69DADD0BB}"/>
              </a:ext>
            </a:extLst>
          </p:cNvPr>
          <p:cNvSpPr/>
          <p:nvPr/>
        </p:nvSpPr>
        <p:spPr>
          <a:xfrm>
            <a:off x="171450" y="5359358"/>
            <a:ext cx="7338060" cy="5393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660BB17F-1243-8083-E557-671518AC3B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114032"/>
              </p:ext>
            </p:extLst>
          </p:nvPr>
        </p:nvGraphicFramePr>
        <p:xfrm>
          <a:off x="265430" y="5447594"/>
          <a:ext cx="3444876" cy="365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61219">
                  <a:extLst>
                    <a:ext uri="{9D8B030D-6E8A-4147-A177-3AD203B41FA5}">
                      <a16:colId xmlns:a16="http://schemas.microsoft.com/office/drawing/2014/main" val="2960576880"/>
                    </a:ext>
                  </a:extLst>
                </a:gridCol>
                <a:gridCol w="861219">
                  <a:extLst>
                    <a:ext uri="{9D8B030D-6E8A-4147-A177-3AD203B41FA5}">
                      <a16:colId xmlns:a16="http://schemas.microsoft.com/office/drawing/2014/main" val="2949961363"/>
                    </a:ext>
                  </a:extLst>
                </a:gridCol>
                <a:gridCol w="861219">
                  <a:extLst>
                    <a:ext uri="{9D8B030D-6E8A-4147-A177-3AD203B41FA5}">
                      <a16:colId xmlns:a16="http://schemas.microsoft.com/office/drawing/2014/main" val="1461558633"/>
                    </a:ext>
                  </a:extLst>
                </a:gridCol>
                <a:gridCol w="861219">
                  <a:extLst>
                    <a:ext uri="{9D8B030D-6E8A-4147-A177-3AD203B41FA5}">
                      <a16:colId xmlns:a16="http://schemas.microsoft.com/office/drawing/2014/main" val="1970880753"/>
                    </a:ext>
                  </a:extLst>
                </a:gridCol>
              </a:tblGrid>
              <a:tr h="16518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823044"/>
                  </a:ext>
                </a:extLst>
              </a:tr>
            </a:tbl>
          </a:graphicData>
        </a:graphic>
      </p:graphicFrame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15B43600-436B-2E64-9B49-D2426DCF0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504577"/>
              </p:ext>
            </p:extLst>
          </p:nvPr>
        </p:nvGraphicFramePr>
        <p:xfrm>
          <a:off x="3970974" y="5447594"/>
          <a:ext cx="3444876" cy="365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61219">
                  <a:extLst>
                    <a:ext uri="{9D8B030D-6E8A-4147-A177-3AD203B41FA5}">
                      <a16:colId xmlns:a16="http://schemas.microsoft.com/office/drawing/2014/main" val="2473419012"/>
                    </a:ext>
                  </a:extLst>
                </a:gridCol>
                <a:gridCol w="861219">
                  <a:extLst>
                    <a:ext uri="{9D8B030D-6E8A-4147-A177-3AD203B41FA5}">
                      <a16:colId xmlns:a16="http://schemas.microsoft.com/office/drawing/2014/main" val="1855690121"/>
                    </a:ext>
                  </a:extLst>
                </a:gridCol>
                <a:gridCol w="861219">
                  <a:extLst>
                    <a:ext uri="{9D8B030D-6E8A-4147-A177-3AD203B41FA5}">
                      <a16:colId xmlns:a16="http://schemas.microsoft.com/office/drawing/2014/main" val="3168115856"/>
                    </a:ext>
                  </a:extLst>
                </a:gridCol>
                <a:gridCol w="861219">
                  <a:extLst>
                    <a:ext uri="{9D8B030D-6E8A-4147-A177-3AD203B41FA5}">
                      <a16:colId xmlns:a16="http://schemas.microsoft.com/office/drawing/2014/main" val="2991277304"/>
                    </a:ext>
                  </a:extLst>
                </a:gridCol>
              </a:tblGrid>
              <a:tr h="16518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528347"/>
                  </a:ext>
                </a:extLst>
              </a:tr>
            </a:tbl>
          </a:graphicData>
        </a:graphic>
      </p:graphicFrame>
      <p:sp>
        <p:nvSpPr>
          <p:cNvPr id="47" name="직사각형 46">
            <a:extLst>
              <a:ext uri="{FF2B5EF4-FFF2-40B4-BE49-F238E27FC236}">
                <a16:creationId xmlns:a16="http://schemas.microsoft.com/office/drawing/2014/main" id="{45D92B68-B6D3-4CB3-7A13-998C7E7782F2}"/>
              </a:ext>
            </a:extLst>
          </p:cNvPr>
          <p:cNvSpPr/>
          <p:nvPr/>
        </p:nvSpPr>
        <p:spPr>
          <a:xfrm>
            <a:off x="171450" y="5906337"/>
            <a:ext cx="7338060" cy="5393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E7119622-A90E-BEE8-CBD0-68ADFE8647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671139"/>
              </p:ext>
            </p:extLst>
          </p:nvPr>
        </p:nvGraphicFramePr>
        <p:xfrm>
          <a:off x="265430" y="5994573"/>
          <a:ext cx="3444876" cy="365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61219">
                  <a:extLst>
                    <a:ext uri="{9D8B030D-6E8A-4147-A177-3AD203B41FA5}">
                      <a16:colId xmlns:a16="http://schemas.microsoft.com/office/drawing/2014/main" val="2960576880"/>
                    </a:ext>
                  </a:extLst>
                </a:gridCol>
                <a:gridCol w="861219">
                  <a:extLst>
                    <a:ext uri="{9D8B030D-6E8A-4147-A177-3AD203B41FA5}">
                      <a16:colId xmlns:a16="http://schemas.microsoft.com/office/drawing/2014/main" val="2949961363"/>
                    </a:ext>
                  </a:extLst>
                </a:gridCol>
                <a:gridCol w="861219">
                  <a:extLst>
                    <a:ext uri="{9D8B030D-6E8A-4147-A177-3AD203B41FA5}">
                      <a16:colId xmlns:a16="http://schemas.microsoft.com/office/drawing/2014/main" val="1461558633"/>
                    </a:ext>
                  </a:extLst>
                </a:gridCol>
                <a:gridCol w="861219">
                  <a:extLst>
                    <a:ext uri="{9D8B030D-6E8A-4147-A177-3AD203B41FA5}">
                      <a16:colId xmlns:a16="http://schemas.microsoft.com/office/drawing/2014/main" val="1970880753"/>
                    </a:ext>
                  </a:extLst>
                </a:gridCol>
              </a:tblGrid>
              <a:tr h="16518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823044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50CC702E-26FC-76B3-01B5-EBD6DAA2DD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707543"/>
              </p:ext>
            </p:extLst>
          </p:nvPr>
        </p:nvGraphicFramePr>
        <p:xfrm>
          <a:off x="3970974" y="5994573"/>
          <a:ext cx="3444876" cy="365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61219">
                  <a:extLst>
                    <a:ext uri="{9D8B030D-6E8A-4147-A177-3AD203B41FA5}">
                      <a16:colId xmlns:a16="http://schemas.microsoft.com/office/drawing/2014/main" val="2473419012"/>
                    </a:ext>
                  </a:extLst>
                </a:gridCol>
                <a:gridCol w="861219">
                  <a:extLst>
                    <a:ext uri="{9D8B030D-6E8A-4147-A177-3AD203B41FA5}">
                      <a16:colId xmlns:a16="http://schemas.microsoft.com/office/drawing/2014/main" val="1855690121"/>
                    </a:ext>
                  </a:extLst>
                </a:gridCol>
                <a:gridCol w="861219">
                  <a:extLst>
                    <a:ext uri="{9D8B030D-6E8A-4147-A177-3AD203B41FA5}">
                      <a16:colId xmlns:a16="http://schemas.microsoft.com/office/drawing/2014/main" val="3168115856"/>
                    </a:ext>
                  </a:extLst>
                </a:gridCol>
                <a:gridCol w="861219">
                  <a:extLst>
                    <a:ext uri="{9D8B030D-6E8A-4147-A177-3AD203B41FA5}">
                      <a16:colId xmlns:a16="http://schemas.microsoft.com/office/drawing/2014/main" val="2991277304"/>
                    </a:ext>
                  </a:extLst>
                </a:gridCol>
              </a:tblGrid>
              <a:tr h="16518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528347"/>
                  </a:ext>
                </a:extLst>
              </a:tr>
            </a:tbl>
          </a:graphicData>
        </a:graphic>
      </p:graphicFrame>
      <p:cxnSp>
        <p:nvCxnSpPr>
          <p:cNvPr id="50" name="꺾인 연결선[E] 49">
            <a:extLst>
              <a:ext uri="{FF2B5EF4-FFF2-40B4-BE49-F238E27FC236}">
                <a16:creationId xmlns:a16="http://schemas.microsoft.com/office/drawing/2014/main" id="{0EAE1BA2-D069-EF84-8715-EDC291C6F7D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530042" y="3300213"/>
            <a:ext cx="2769326" cy="1343048"/>
          </a:xfrm>
          <a:prstGeom prst="bentConnector3">
            <a:avLst>
              <a:gd name="adj1" fmla="val 99975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7D7A0B77-D3E2-FA12-9038-432D34EE120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457068" y="3857335"/>
            <a:ext cx="3118658" cy="1139668"/>
          </a:xfrm>
          <a:prstGeom prst="bentConnector3">
            <a:avLst>
              <a:gd name="adj1" fmla="val 10032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144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81491D1-B6E8-3BFB-42CF-945A32013856}"/>
              </a:ext>
            </a:extLst>
          </p:cNvPr>
          <p:cNvSpPr/>
          <p:nvPr/>
        </p:nvSpPr>
        <p:spPr>
          <a:xfrm>
            <a:off x="-30480" y="6461759"/>
            <a:ext cx="12240000" cy="454047"/>
          </a:xfrm>
          <a:prstGeom prst="rect">
            <a:avLst/>
          </a:prstGeom>
          <a:solidFill>
            <a:schemeClr val="accent1">
              <a:alpha val="349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025642-B38D-A74A-8F24-F7D52B9A8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2127" y="6792119"/>
            <a:ext cx="3941379" cy="131762"/>
          </a:xfrm>
        </p:spPr>
        <p:txBody>
          <a:bodyPr>
            <a:noAutofit/>
          </a:bodyPr>
          <a:lstStyle/>
          <a:p>
            <a:r>
              <a:rPr lang="en-US" altLang="ko-Kore-KR" sz="2000" dirty="0" err="1">
                <a:solidFill>
                  <a:srgbClr val="7030A0"/>
                </a:solidFill>
              </a:rPr>
              <a:t>SangMyeong</a:t>
            </a:r>
            <a:r>
              <a:rPr lang="en-US" altLang="ko-Kore-KR" sz="2000" dirty="0">
                <a:solidFill>
                  <a:srgbClr val="7030A0"/>
                </a:solidFill>
              </a:rPr>
              <a:t> Coding Education</a:t>
            </a:r>
            <a:endParaRPr lang="ko-Kore-KR" sz="2000" dirty="0">
              <a:solidFill>
                <a:srgbClr val="7030A0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5A16A8-C921-DD4F-8509-1F06F45DE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3318" y="6512447"/>
            <a:ext cx="2827283" cy="467903"/>
          </a:xfrm>
        </p:spPr>
        <p:txBody>
          <a:bodyPr>
            <a:normAutofit/>
          </a:bodyPr>
          <a:lstStyle/>
          <a:p>
            <a:r>
              <a:rPr lang="en-US" altLang="ko-KR" dirty="0"/>
              <a:t>hello</a:t>
            </a:r>
            <a:r>
              <a:rPr lang="ko-KR" altLang="en-US" dirty="0"/>
              <a:t> </a:t>
            </a:r>
            <a:r>
              <a:rPr lang="en-US" altLang="ko-KR" dirty="0"/>
              <a:t>world</a:t>
            </a:r>
            <a:endParaRPr lang="ko-Kore-KR" altLang="ko-Kore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AA94350-F7A7-7F4D-9274-C4E68FEFACC2}"/>
              </a:ext>
            </a:extLst>
          </p:cNvPr>
          <p:cNvSpPr txBox="1">
            <a:spLocks/>
          </p:cNvSpPr>
          <p:nvPr/>
        </p:nvSpPr>
        <p:spPr>
          <a:xfrm>
            <a:off x="11216640" y="6858000"/>
            <a:ext cx="1069954" cy="578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B050"/>
                </a:solidFill>
              </a:rPr>
              <a:t>week </a:t>
            </a:r>
            <a:r>
              <a:rPr lang="en-US" altLang="ko-KR" sz="2400" dirty="0">
                <a:solidFill>
                  <a:srgbClr val="00B050"/>
                </a:solidFill>
              </a:rPr>
              <a:t>2</a:t>
            </a:r>
            <a:endParaRPr lang="ko-Kore-KR" sz="2400" dirty="0">
              <a:solidFill>
                <a:srgbClr val="00B050"/>
              </a:solidFill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618387EB-79C7-B848-8C39-392B62BF4926}"/>
              </a:ext>
            </a:extLst>
          </p:cNvPr>
          <p:cNvSpPr txBox="1">
            <a:spLocks/>
          </p:cNvSpPr>
          <p:nvPr/>
        </p:nvSpPr>
        <p:spPr>
          <a:xfrm>
            <a:off x="-30480" y="0"/>
            <a:ext cx="4899041" cy="77847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sz="4400" b="1" dirty="0" err="1">
                <a:solidFill>
                  <a:schemeClr val="accent2"/>
                </a:solidFill>
              </a:rPr>
              <a:t>printf</a:t>
            </a:r>
            <a:r>
              <a:rPr lang="en-US" altLang="ko-Kore-KR" sz="4400" b="1" dirty="0">
                <a:solidFill>
                  <a:schemeClr val="accent2"/>
                </a:solidFill>
              </a:rPr>
              <a:t>(“hello world!”);</a:t>
            </a:r>
            <a:endParaRPr lang="ko-Kore-KR" sz="4400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79B5DD-417C-626C-A6A8-1CE171A94090}"/>
              </a:ext>
            </a:extLst>
          </p:cNvPr>
          <p:cNvSpPr txBox="1"/>
          <p:nvPr/>
        </p:nvSpPr>
        <p:spPr>
          <a:xfrm>
            <a:off x="242570" y="626082"/>
            <a:ext cx="2611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2">
                    <a:lumMod val="75000"/>
                  </a:schemeClr>
                </a:solidFill>
              </a:rPr>
              <a:t>변수</a:t>
            </a:r>
            <a:r>
              <a:rPr kumimoji="1" lang="en-US" altLang="ko-KR" sz="3200" dirty="0">
                <a:solidFill>
                  <a:schemeClr val="bg2">
                    <a:lumMod val="75000"/>
                  </a:schemeClr>
                </a:solidFill>
              </a:rPr>
              <a:t>(Variable)</a:t>
            </a:r>
            <a:endParaRPr kumimoji="1" lang="ko-Kore-KR" altLang="en-US" sz="32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4BC1525-F78D-C56F-1421-7ABE96049C5C}"/>
              </a:ext>
            </a:extLst>
          </p:cNvPr>
          <p:cNvGrpSpPr/>
          <p:nvPr/>
        </p:nvGrpSpPr>
        <p:grpSpPr>
          <a:xfrm>
            <a:off x="725087" y="2522877"/>
            <a:ext cx="2674930" cy="2455597"/>
            <a:chOff x="1508760" y="2686050"/>
            <a:chExt cx="1531620" cy="146304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E3AB019-7235-BBE3-03F6-52A626753CDF}"/>
                </a:ext>
              </a:extLst>
            </p:cNvPr>
            <p:cNvSpPr/>
            <p:nvPr/>
          </p:nvSpPr>
          <p:spPr>
            <a:xfrm>
              <a:off x="1508760" y="2686050"/>
              <a:ext cx="1531620" cy="1463040"/>
            </a:xfrm>
            <a:prstGeom prst="rect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en-US" altLang="ko-Kore-KR" dirty="0"/>
            </a:p>
            <a:p>
              <a:pPr algn="ctr"/>
              <a:r>
                <a:rPr kumimoji="1" lang="ko-Kore-KR" altLang="en-US" dirty="0"/>
                <a:t>값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107F7C6-3E14-4884-816A-CE523D0F052C}"/>
                </a:ext>
              </a:extLst>
            </p:cNvPr>
            <p:cNvSpPr/>
            <p:nvPr/>
          </p:nvSpPr>
          <p:spPr>
            <a:xfrm>
              <a:off x="1508760" y="2697480"/>
              <a:ext cx="751840" cy="393665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/>
                <a:t>주소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F8373EC-B6C4-85CD-3CA5-0DE1C6B393BB}"/>
                </a:ext>
              </a:extLst>
            </p:cNvPr>
            <p:cNvSpPr/>
            <p:nvPr/>
          </p:nvSpPr>
          <p:spPr>
            <a:xfrm>
              <a:off x="2275840" y="2697480"/>
              <a:ext cx="751840" cy="393665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/>
                <a:t>자료형</a:t>
              </a:r>
            </a:p>
          </p:txBody>
        </p: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9851E0C-FC93-DD6B-67DB-FEE3F899E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072012"/>
              </p:ext>
            </p:extLst>
          </p:nvPr>
        </p:nvGraphicFramePr>
        <p:xfrm>
          <a:off x="4706784" y="1297241"/>
          <a:ext cx="1073150" cy="455617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73150">
                  <a:extLst>
                    <a:ext uri="{9D8B030D-6E8A-4147-A177-3AD203B41FA5}">
                      <a16:colId xmlns:a16="http://schemas.microsoft.com/office/drawing/2014/main" val="2173396650"/>
                    </a:ext>
                  </a:extLst>
                </a:gridCol>
              </a:tblGrid>
              <a:tr h="44803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RAM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6968465"/>
                  </a:ext>
                </a:extLst>
              </a:tr>
              <a:tr h="513517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27494"/>
                  </a:ext>
                </a:extLst>
              </a:tr>
              <a:tr h="513517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0033"/>
                  </a:ext>
                </a:extLst>
              </a:tr>
              <a:tr h="513517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927513"/>
                  </a:ext>
                </a:extLst>
              </a:tr>
              <a:tr h="513517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4289566"/>
                  </a:ext>
                </a:extLst>
              </a:tr>
              <a:tr h="513517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59206"/>
                  </a:ext>
                </a:extLst>
              </a:tr>
              <a:tr h="513517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000177"/>
                  </a:ext>
                </a:extLst>
              </a:tr>
              <a:tr h="513517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933841"/>
                  </a:ext>
                </a:extLst>
              </a:tr>
              <a:tr h="513517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326853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71B6BFF-28D0-C3B6-B228-86413A11DE44}"/>
              </a:ext>
            </a:extLst>
          </p:cNvPr>
          <p:cNvSpPr txBox="1"/>
          <p:nvPr/>
        </p:nvSpPr>
        <p:spPr>
          <a:xfrm>
            <a:off x="5840893" y="1767213"/>
            <a:ext cx="4515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0x000</a:t>
            </a:r>
            <a:r>
              <a:rPr kumimoji="1" lang="en-US" altLang="ko-KR" dirty="0"/>
              <a:t>0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0000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</a:t>
            </a:r>
            <a:r>
              <a:rPr kumimoji="1" lang="en-US" altLang="ko-Kore-KR" dirty="0"/>
              <a:t>01</a:t>
            </a:r>
            <a:endParaRPr kumimoji="1"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58D3E-6ED2-14B0-FEC1-487788AE2435}"/>
              </a:ext>
            </a:extLst>
          </p:cNvPr>
          <p:cNvSpPr txBox="1"/>
          <p:nvPr/>
        </p:nvSpPr>
        <p:spPr>
          <a:xfrm>
            <a:off x="5899921" y="5394960"/>
            <a:ext cx="4515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0x000</a:t>
            </a:r>
            <a:r>
              <a:rPr kumimoji="1" lang="en-US" altLang="ko-KR" dirty="0"/>
              <a:t>0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0000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r>
              <a:rPr kumimoji="1" lang="ko-KR" altLang="en-US" dirty="0"/>
              <a:t> </a:t>
            </a:r>
            <a:r>
              <a:rPr kumimoji="1" lang="en-US" altLang="ko-KR" dirty="0"/>
              <a:t>1111</a:t>
            </a:r>
            <a:endParaRPr kumimoji="1" lang="ko-Kore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3E8467-1252-9F71-821E-B116C814453A}"/>
              </a:ext>
            </a:extLst>
          </p:cNvPr>
          <p:cNvSpPr txBox="1"/>
          <p:nvPr/>
        </p:nvSpPr>
        <p:spPr>
          <a:xfrm>
            <a:off x="5060862" y="739250"/>
            <a:ext cx="1680973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Window 7 32bit</a:t>
            </a:r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68CE34-4990-4F2C-CD63-327F692C7F2C}"/>
              </a:ext>
            </a:extLst>
          </p:cNvPr>
          <p:cNvSpPr txBox="1"/>
          <p:nvPr/>
        </p:nvSpPr>
        <p:spPr>
          <a:xfrm>
            <a:off x="-3431820" y="2247958"/>
            <a:ext cx="355578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32bit </a:t>
            </a:r>
            <a:r>
              <a:rPr kumimoji="1" lang="ko-Kore-KR" altLang="en-US" dirty="0"/>
              <a:t>의</a:t>
            </a:r>
            <a:r>
              <a:rPr kumimoji="1" lang="ko-KR" altLang="en-US" dirty="0"/>
              <a:t> 운영체제는 메모리</a:t>
            </a:r>
            <a:r>
              <a:rPr kumimoji="1" lang="en-US" altLang="ko-KR" dirty="0"/>
              <a:t>(RAM)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주소를 </a:t>
            </a:r>
            <a:r>
              <a:rPr kumimoji="1" lang="en-US" altLang="ko-KR" dirty="0"/>
              <a:t>32bit </a:t>
            </a:r>
            <a:r>
              <a:rPr kumimoji="1" lang="ko-KR" altLang="en-US" dirty="0"/>
              <a:t>로 표현함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1byte </a:t>
            </a:r>
            <a:r>
              <a:rPr kumimoji="1" lang="ko-KR" altLang="en-US" dirty="0"/>
              <a:t>크기의 메모리의 위치를</a:t>
            </a:r>
            <a:endParaRPr kumimoji="1" lang="en-US" altLang="ko-KR" dirty="0"/>
          </a:p>
          <a:p>
            <a:r>
              <a:rPr kumimoji="1" lang="ko-KR" altLang="en-US" dirty="0"/>
              <a:t>지정하는 숫자를 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2^32 = </a:t>
            </a:r>
            <a:r>
              <a:rPr lang="en" altLang="ko-Kore-KR" b="0" i="0" u="none" strike="noStrike" dirty="0">
                <a:solidFill>
                  <a:srgbClr val="333333"/>
                </a:solidFill>
                <a:effectLst/>
                <a:latin typeface="FC Sans"/>
              </a:rPr>
              <a:t>4,294,967,296 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latin typeface="FC Sans"/>
              </a:rPr>
              <a:t>개 만큼</a:t>
            </a:r>
            <a:endParaRPr lang="en-US" altLang="ko-KR" b="0" i="0" u="none" strike="noStrike" dirty="0">
              <a:solidFill>
                <a:srgbClr val="333333"/>
              </a:solidFill>
              <a:effectLst/>
              <a:latin typeface="FC Sans"/>
            </a:endParaRPr>
          </a:p>
          <a:p>
            <a:r>
              <a:rPr kumimoji="1" lang="ko-KR" altLang="en-US" dirty="0">
                <a:solidFill>
                  <a:srgbClr val="333333"/>
                </a:solidFill>
                <a:latin typeface="FC Sans"/>
              </a:rPr>
              <a:t>사용 가능 함</a:t>
            </a:r>
            <a:r>
              <a:rPr kumimoji="1" lang="en-US" altLang="ko-KR" dirty="0">
                <a:solidFill>
                  <a:srgbClr val="333333"/>
                </a:solidFill>
                <a:latin typeface="FC Sans"/>
              </a:rPr>
              <a:t>.</a:t>
            </a:r>
          </a:p>
          <a:p>
            <a:endParaRPr kumimoji="1" lang="en-US" altLang="ko-KR" dirty="0">
              <a:solidFill>
                <a:srgbClr val="333333"/>
              </a:solidFill>
              <a:latin typeface="FC Sans"/>
            </a:endParaRPr>
          </a:p>
          <a:p>
            <a:r>
              <a:rPr kumimoji="1" lang="en-US" altLang="ko-KR" dirty="0">
                <a:solidFill>
                  <a:srgbClr val="333333"/>
                </a:solidFill>
                <a:latin typeface="FC Sans"/>
              </a:rPr>
              <a:t>64bit </a:t>
            </a:r>
            <a:r>
              <a:rPr kumimoji="1" lang="ko-KR" altLang="en-US" dirty="0">
                <a:solidFill>
                  <a:srgbClr val="333333"/>
                </a:solidFill>
                <a:latin typeface="FC Sans"/>
              </a:rPr>
              <a:t>는 이론상 </a:t>
            </a:r>
            <a:endParaRPr kumimoji="1" lang="en-US" altLang="ko-KR" dirty="0">
              <a:solidFill>
                <a:srgbClr val="333333"/>
              </a:solidFill>
              <a:latin typeface="FC Sans"/>
            </a:endParaRPr>
          </a:p>
          <a:p>
            <a:r>
              <a:rPr kumimoji="1" lang="en-US" altLang="ko-KR" dirty="0">
                <a:solidFill>
                  <a:srgbClr val="333333"/>
                </a:solidFill>
                <a:latin typeface="FC Sans"/>
              </a:rPr>
              <a:t>16777216TB(</a:t>
            </a:r>
            <a:r>
              <a:rPr kumimoji="1" lang="ko-KR" altLang="en-US" dirty="0" err="1">
                <a:solidFill>
                  <a:srgbClr val="333333"/>
                </a:solidFill>
                <a:latin typeface="FC Sans"/>
              </a:rPr>
              <a:t>테라바이트</a:t>
            </a:r>
            <a:r>
              <a:rPr kumimoji="1" lang="en-US" altLang="ko-KR" dirty="0">
                <a:solidFill>
                  <a:srgbClr val="333333"/>
                </a:solidFill>
                <a:latin typeface="FC Sans"/>
              </a:rPr>
              <a:t>)</a:t>
            </a:r>
            <a:r>
              <a:rPr kumimoji="1" lang="ko-KR" altLang="en-US" dirty="0">
                <a:solidFill>
                  <a:srgbClr val="333333"/>
                </a:solidFill>
                <a:latin typeface="FC Sans"/>
              </a:rPr>
              <a:t>까지</a:t>
            </a:r>
            <a:endParaRPr kumimoji="1" lang="en-US" altLang="ko-KR" dirty="0">
              <a:solidFill>
                <a:srgbClr val="333333"/>
              </a:solidFill>
              <a:latin typeface="FC Sans"/>
            </a:endParaRPr>
          </a:p>
          <a:p>
            <a:r>
              <a:rPr kumimoji="1" lang="ko-KR" altLang="en-US" dirty="0">
                <a:solidFill>
                  <a:srgbClr val="333333"/>
                </a:solidFill>
                <a:latin typeface="FC Sans"/>
              </a:rPr>
              <a:t>사용 가능함</a:t>
            </a:r>
            <a:r>
              <a:rPr kumimoji="1" lang="en-US" altLang="ko-KR" dirty="0">
                <a:solidFill>
                  <a:srgbClr val="333333"/>
                </a:solidFill>
                <a:latin typeface="FC Sans"/>
              </a:rPr>
              <a:t>.</a:t>
            </a:r>
            <a:r>
              <a:rPr kumimoji="1" lang="ko-KR" altLang="en-US" dirty="0">
                <a:solidFill>
                  <a:srgbClr val="333333"/>
                </a:solidFill>
                <a:latin typeface="FC Sans"/>
              </a:rPr>
              <a:t> 그런</a:t>
            </a:r>
            <a:r>
              <a:rPr kumimoji="1" lang="en-US" altLang="ko-KR" dirty="0">
                <a:solidFill>
                  <a:srgbClr val="333333"/>
                </a:solidFill>
                <a:latin typeface="FC Sans"/>
              </a:rPr>
              <a:t>..</a:t>
            </a:r>
            <a:r>
              <a:rPr kumimoji="1" lang="ko-KR" altLang="en-US" dirty="0">
                <a:solidFill>
                  <a:srgbClr val="333333"/>
                </a:solidFill>
                <a:latin typeface="FC Sans"/>
              </a:rPr>
              <a:t> 램은 없지요</a:t>
            </a:r>
            <a:r>
              <a:rPr kumimoji="1" lang="en-US" altLang="ko-KR" dirty="0">
                <a:solidFill>
                  <a:srgbClr val="333333"/>
                </a:solidFill>
                <a:latin typeface="FC Sans"/>
              </a:rPr>
              <a:t>..</a:t>
            </a:r>
            <a:endParaRPr kumimoji="1" lang="en-US" altLang="ko-Kore-KR" dirty="0">
              <a:solidFill>
                <a:srgbClr val="333333"/>
              </a:solidFill>
              <a:latin typeface="FC Sans"/>
            </a:endParaRPr>
          </a:p>
          <a:p>
            <a:endParaRPr kumimoji="1" lang="ko-Kore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6C071C-9DE6-7727-DAEA-D46296F3CB04}"/>
              </a:ext>
            </a:extLst>
          </p:cNvPr>
          <p:cNvSpPr txBox="1"/>
          <p:nvPr/>
        </p:nvSpPr>
        <p:spPr>
          <a:xfrm>
            <a:off x="5899921" y="1342877"/>
            <a:ext cx="18325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dirty="0">
                <a:highlight>
                  <a:srgbClr val="FFFF00"/>
                </a:highlight>
              </a:rPr>
              <a:t>주소는</a:t>
            </a:r>
            <a:r>
              <a:rPr kumimoji="1" lang="ko-KR" altLang="en-US" sz="1200" dirty="0">
                <a:highlight>
                  <a:srgbClr val="FFFF00"/>
                </a:highlight>
              </a:rPr>
              <a:t> </a:t>
            </a:r>
            <a:r>
              <a:rPr kumimoji="1" lang="en-US" altLang="ko-KR" sz="1200" dirty="0">
                <a:highlight>
                  <a:srgbClr val="FFFF00"/>
                </a:highlight>
              </a:rPr>
              <a:t>16</a:t>
            </a:r>
            <a:r>
              <a:rPr kumimoji="1" lang="ko-KR" altLang="en-US" sz="1200" dirty="0">
                <a:highlight>
                  <a:srgbClr val="FFFF00"/>
                </a:highlight>
              </a:rPr>
              <a:t>진수로 표현 됨</a:t>
            </a:r>
            <a:endParaRPr kumimoji="1" lang="ko-Kore-KR" altLang="en-US" sz="1200" dirty="0">
              <a:highlight>
                <a:srgbClr val="FF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E4EA02-EC2B-FAC0-8485-888E96299B13}"/>
              </a:ext>
            </a:extLst>
          </p:cNvPr>
          <p:cNvSpPr txBox="1"/>
          <p:nvPr/>
        </p:nvSpPr>
        <p:spPr>
          <a:xfrm>
            <a:off x="4733104" y="1836656"/>
            <a:ext cx="1071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dirty="0"/>
              <a:t>한칸에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1byte </a:t>
            </a:r>
            <a:endParaRPr kumimoji="1" lang="ko-Kore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54C001-5446-9AA2-EB1B-0BFB26BE9D88}"/>
              </a:ext>
            </a:extLst>
          </p:cNvPr>
          <p:cNvSpPr txBox="1"/>
          <p:nvPr/>
        </p:nvSpPr>
        <p:spPr>
          <a:xfrm>
            <a:off x="1307963" y="1978523"/>
            <a:ext cx="1391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highlight>
                  <a:srgbClr val="FFFF00"/>
                </a:highlight>
              </a:rPr>
              <a:t>변수의</a:t>
            </a:r>
            <a:r>
              <a:rPr kumimoji="1" lang="ko-KR" altLang="en-US" dirty="0">
                <a:highlight>
                  <a:srgbClr val="FFFF00"/>
                </a:highlight>
              </a:rPr>
              <a:t> 형태</a:t>
            </a:r>
            <a:endParaRPr kumimoji="1" lang="ko-Kore-KR" altLang="en-US" dirty="0">
              <a:highlight>
                <a:srgbClr val="FF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69B986-43A8-EB51-28C0-898CF3B6454B}"/>
              </a:ext>
            </a:extLst>
          </p:cNvPr>
          <p:cNvSpPr txBox="1"/>
          <p:nvPr/>
        </p:nvSpPr>
        <p:spPr>
          <a:xfrm>
            <a:off x="5840893" y="2283371"/>
            <a:ext cx="4515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0x000</a:t>
            </a:r>
            <a:r>
              <a:rPr kumimoji="1" lang="en-US" altLang="ko-KR" dirty="0"/>
              <a:t>0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0000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0010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EBB392-9355-52C2-861C-30F457328764}"/>
              </a:ext>
            </a:extLst>
          </p:cNvPr>
          <p:cNvSpPr txBox="1"/>
          <p:nvPr/>
        </p:nvSpPr>
        <p:spPr>
          <a:xfrm>
            <a:off x="5840893" y="2840608"/>
            <a:ext cx="4515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0x000</a:t>
            </a:r>
            <a:r>
              <a:rPr kumimoji="1" lang="en-US" altLang="ko-KR" dirty="0"/>
              <a:t>0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0000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0011</a:t>
            </a:r>
            <a:endParaRPr kumimoji="1" lang="ko-Kore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8161E-0210-66B0-689D-44E899F020A7}"/>
              </a:ext>
            </a:extLst>
          </p:cNvPr>
          <p:cNvSpPr txBox="1"/>
          <p:nvPr/>
        </p:nvSpPr>
        <p:spPr>
          <a:xfrm>
            <a:off x="7852461" y="1278374"/>
            <a:ext cx="174669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집 평수가 </a:t>
            </a:r>
            <a:r>
              <a:rPr kumimoji="1" lang="en-US" altLang="ko-KR" dirty="0"/>
              <a:t>1byte</a:t>
            </a:r>
            <a:endParaRPr kumimoji="1" lang="ko-Kore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9426BE-C883-FAFD-FAA8-E465DCA4F914}"/>
              </a:ext>
            </a:extLst>
          </p:cNvPr>
          <p:cNvSpPr txBox="1"/>
          <p:nvPr/>
        </p:nvSpPr>
        <p:spPr>
          <a:xfrm>
            <a:off x="10531411" y="1744323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0x0000001</a:t>
            </a:r>
            <a:endParaRPr kumimoji="1" lang="ko-Kore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5356B5-B13A-0250-B00D-41B1BCCF1A37}"/>
              </a:ext>
            </a:extLst>
          </p:cNvPr>
          <p:cNvSpPr txBox="1"/>
          <p:nvPr/>
        </p:nvSpPr>
        <p:spPr>
          <a:xfrm>
            <a:off x="10531411" y="226480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0x0000002</a:t>
            </a:r>
            <a:endParaRPr kumimoji="1" lang="ko-Kore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861C9C-5CC0-B03B-93D0-2C787995F973}"/>
              </a:ext>
            </a:extLst>
          </p:cNvPr>
          <p:cNvSpPr txBox="1"/>
          <p:nvPr/>
        </p:nvSpPr>
        <p:spPr>
          <a:xfrm>
            <a:off x="10531411" y="2803782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0x0000003</a:t>
            </a:r>
            <a:endParaRPr kumimoji="1" lang="ko-Kore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229309-3772-E865-6FA8-40524A73EFAC}"/>
              </a:ext>
            </a:extLst>
          </p:cNvPr>
          <p:cNvSpPr txBox="1"/>
          <p:nvPr/>
        </p:nvSpPr>
        <p:spPr>
          <a:xfrm>
            <a:off x="10531411" y="5394960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0x000000F</a:t>
            </a:r>
            <a:endParaRPr kumimoji="1" lang="ko-Kore-KR" altLang="en-US" dirty="0"/>
          </a:p>
        </p:txBody>
      </p:sp>
      <p:sp>
        <p:nvSpPr>
          <p:cNvPr id="36" name="액자 35">
            <a:extLst>
              <a:ext uri="{FF2B5EF4-FFF2-40B4-BE49-F238E27FC236}">
                <a16:creationId xmlns:a16="http://schemas.microsoft.com/office/drawing/2014/main" id="{B0755AF0-4831-EC2A-4C55-4052E97E408B}"/>
              </a:ext>
            </a:extLst>
          </p:cNvPr>
          <p:cNvSpPr/>
          <p:nvPr/>
        </p:nvSpPr>
        <p:spPr>
          <a:xfrm>
            <a:off x="10356873" y="1344096"/>
            <a:ext cx="1616824" cy="4607929"/>
          </a:xfrm>
          <a:prstGeom prst="fram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932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81491D1-B6E8-3BFB-42CF-945A32013856}"/>
              </a:ext>
            </a:extLst>
          </p:cNvPr>
          <p:cNvSpPr/>
          <p:nvPr/>
        </p:nvSpPr>
        <p:spPr>
          <a:xfrm>
            <a:off x="-30480" y="6461759"/>
            <a:ext cx="12240000" cy="454047"/>
          </a:xfrm>
          <a:prstGeom prst="rect">
            <a:avLst/>
          </a:prstGeom>
          <a:solidFill>
            <a:schemeClr val="accent1">
              <a:alpha val="349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025642-B38D-A74A-8F24-F7D52B9A8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2127" y="6792119"/>
            <a:ext cx="3941379" cy="131762"/>
          </a:xfrm>
        </p:spPr>
        <p:txBody>
          <a:bodyPr>
            <a:noAutofit/>
          </a:bodyPr>
          <a:lstStyle/>
          <a:p>
            <a:r>
              <a:rPr lang="en-US" altLang="ko-Kore-KR" sz="2000" dirty="0" err="1">
                <a:solidFill>
                  <a:srgbClr val="7030A0"/>
                </a:solidFill>
              </a:rPr>
              <a:t>SangMyeong</a:t>
            </a:r>
            <a:r>
              <a:rPr lang="en-US" altLang="ko-Kore-KR" sz="2000" dirty="0">
                <a:solidFill>
                  <a:srgbClr val="7030A0"/>
                </a:solidFill>
              </a:rPr>
              <a:t> Coding Education</a:t>
            </a:r>
            <a:endParaRPr lang="ko-Kore-KR" sz="2000" dirty="0">
              <a:solidFill>
                <a:srgbClr val="7030A0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5A16A8-C921-DD4F-8509-1F06F45DE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3318" y="6512447"/>
            <a:ext cx="2827283" cy="467903"/>
          </a:xfrm>
        </p:spPr>
        <p:txBody>
          <a:bodyPr>
            <a:normAutofit/>
          </a:bodyPr>
          <a:lstStyle/>
          <a:p>
            <a:r>
              <a:rPr lang="en-US" altLang="ko-KR" dirty="0"/>
              <a:t>hello</a:t>
            </a:r>
            <a:r>
              <a:rPr lang="ko-KR" altLang="en-US" dirty="0"/>
              <a:t> </a:t>
            </a:r>
            <a:r>
              <a:rPr lang="en-US" altLang="ko-KR" dirty="0"/>
              <a:t>world</a:t>
            </a:r>
            <a:endParaRPr lang="ko-Kore-KR" altLang="ko-Kore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AA94350-F7A7-7F4D-9274-C4E68FEFACC2}"/>
              </a:ext>
            </a:extLst>
          </p:cNvPr>
          <p:cNvSpPr txBox="1">
            <a:spLocks/>
          </p:cNvSpPr>
          <p:nvPr/>
        </p:nvSpPr>
        <p:spPr>
          <a:xfrm>
            <a:off x="11216640" y="6858000"/>
            <a:ext cx="1069954" cy="578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B050"/>
                </a:solidFill>
              </a:rPr>
              <a:t>week </a:t>
            </a:r>
            <a:r>
              <a:rPr lang="en-US" altLang="ko-KR" sz="2400" dirty="0">
                <a:solidFill>
                  <a:srgbClr val="00B050"/>
                </a:solidFill>
              </a:rPr>
              <a:t>2</a:t>
            </a:r>
            <a:endParaRPr lang="ko-Kore-KR" sz="2400" dirty="0">
              <a:solidFill>
                <a:srgbClr val="00B050"/>
              </a:solidFill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618387EB-79C7-B848-8C39-392B62BF4926}"/>
              </a:ext>
            </a:extLst>
          </p:cNvPr>
          <p:cNvSpPr txBox="1">
            <a:spLocks/>
          </p:cNvSpPr>
          <p:nvPr/>
        </p:nvSpPr>
        <p:spPr>
          <a:xfrm>
            <a:off x="-30480" y="0"/>
            <a:ext cx="4899041" cy="77847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sz="4400" b="1" dirty="0" err="1">
                <a:solidFill>
                  <a:schemeClr val="accent2"/>
                </a:solidFill>
              </a:rPr>
              <a:t>printf</a:t>
            </a:r>
            <a:r>
              <a:rPr lang="en-US" altLang="ko-Kore-KR" sz="4400" b="1" dirty="0">
                <a:solidFill>
                  <a:schemeClr val="accent2"/>
                </a:solidFill>
              </a:rPr>
              <a:t>(“hello world!”);</a:t>
            </a:r>
            <a:endParaRPr lang="ko-Kore-KR" sz="4400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79B5DD-417C-626C-A6A8-1CE171A94090}"/>
              </a:ext>
            </a:extLst>
          </p:cNvPr>
          <p:cNvSpPr txBox="1"/>
          <p:nvPr/>
        </p:nvSpPr>
        <p:spPr>
          <a:xfrm>
            <a:off x="242570" y="626082"/>
            <a:ext cx="2611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2">
                    <a:lumMod val="75000"/>
                  </a:schemeClr>
                </a:solidFill>
              </a:rPr>
              <a:t>변수</a:t>
            </a:r>
            <a:r>
              <a:rPr kumimoji="1" lang="en-US" altLang="ko-KR" sz="3200" dirty="0">
                <a:solidFill>
                  <a:schemeClr val="bg2">
                    <a:lumMod val="75000"/>
                  </a:schemeClr>
                </a:solidFill>
              </a:rPr>
              <a:t>(Variable)</a:t>
            </a:r>
            <a:endParaRPr kumimoji="1" lang="ko-Kore-KR" altLang="en-US" sz="32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4BC1525-F78D-C56F-1421-7ABE96049C5C}"/>
              </a:ext>
            </a:extLst>
          </p:cNvPr>
          <p:cNvGrpSpPr/>
          <p:nvPr/>
        </p:nvGrpSpPr>
        <p:grpSpPr>
          <a:xfrm>
            <a:off x="725087" y="2522877"/>
            <a:ext cx="2674930" cy="2455597"/>
            <a:chOff x="1508760" y="2686050"/>
            <a:chExt cx="1531620" cy="146304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E3AB019-7235-BBE3-03F6-52A626753CDF}"/>
                </a:ext>
              </a:extLst>
            </p:cNvPr>
            <p:cNvSpPr/>
            <p:nvPr/>
          </p:nvSpPr>
          <p:spPr>
            <a:xfrm>
              <a:off x="1508760" y="2686050"/>
              <a:ext cx="1531620" cy="1463040"/>
            </a:xfrm>
            <a:prstGeom prst="rect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en-US" altLang="ko-Kore-KR" dirty="0"/>
            </a:p>
            <a:p>
              <a:pPr algn="ctr"/>
              <a:r>
                <a:rPr kumimoji="1" lang="ko-Kore-KR" altLang="en-US" dirty="0"/>
                <a:t>값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107F7C6-3E14-4884-816A-CE523D0F052C}"/>
                </a:ext>
              </a:extLst>
            </p:cNvPr>
            <p:cNvSpPr/>
            <p:nvPr/>
          </p:nvSpPr>
          <p:spPr>
            <a:xfrm>
              <a:off x="1508760" y="2697480"/>
              <a:ext cx="751840" cy="393665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/>
                <a:t>주소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F8373EC-B6C4-85CD-3CA5-0DE1C6B393BB}"/>
                </a:ext>
              </a:extLst>
            </p:cNvPr>
            <p:cNvSpPr/>
            <p:nvPr/>
          </p:nvSpPr>
          <p:spPr>
            <a:xfrm>
              <a:off x="2275840" y="2697480"/>
              <a:ext cx="751840" cy="393665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/>
                <a:t>자료형</a:t>
              </a:r>
            </a:p>
          </p:txBody>
        </p: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9851E0C-FC93-DD6B-67DB-FEE3F899E0CA}"/>
              </a:ext>
            </a:extLst>
          </p:cNvPr>
          <p:cNvGraphicFramePr>
            <a:graphicFrameLocks noGrp="1"/>
          </p:cNvGraphicFramePr>
          <p:nvPr/>
        </p:nvGraphicFramePr>
        <p:xfrm>
          <a:off x="4706784" y="1297241"/>
          <a:ext cx="1073150" cy="455617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73150">
                  <a:extLst>
                    <a:ext uri="{9D8B030D-6E8A-4147-A177-3AD203B41FA5}">
                      <a16:colId xmlns:a16="http://schemas.microsoft.com/office/drawing/2014/main" val="2173396650"/>
                    </a:ext>
                  </a:extLst>
                </a:gridCol>
              </a:tblGrid>
              <a:tr h="44803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RAM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6968465"/>
                  </a:ext>
                </a:extLst>
              </a:tr>
              <a:tr h="513517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27494"/>
                  </a:ext>
                </a:extLst>
              </a:tr>
              <a:tr h="513517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0033"/>
                  </a:ext>
                </a:extLst>
              </a:tr>
              <a:tr h="513517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927513"/>
                  </a:ext>
                </a:extLst>
              </a:tr>
              <a:tr h="513517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4289566"/>
                  </a:ext>
                </a:extLst>
              </a:tr>
              <a:tr h="513517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59206"/>
                  </a:ext>
                </a:extLst>
              </a:tr>
              <a:tr h="513517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000177"/>
                  </a:ext>
                </a:extLst>
              </a:tr>
              <a:tr h="513517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933841"/>
                  </a:ext>
                </a:extLst>
              </a:tr>
              <a:tr h="513517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326853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71B6BFF-28D0-C3B6-B228-86413A11DE44}"/>
              </a:ext>
            </a:extLst>
          </p:cNvPr>
          <p:cNvSpPr txBox="1"/>
          <p:nvPr/>
        </p:nvSpPr>
        <p:spPr>
          <a:xfrm>
            <a:off x="5840893" y="1767213"/>
            <a:ext cx="4515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0x000</a:t>
            </a:r>
            <a:r>
              <a:rPr kumimoji="1" lang="en-US" altLang="ko-KR" dirty="0"/>
              <a:t>0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0000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</a:t>
            </a:r>
            <a:r>
              <a:rPr kumimoji="1" lang="en-US" altLang="ko-Kore-KR" dirty="0"/>
              <a:t>01</a:t>
            </a:r>
            <a:endParaRPr kumimoji="1"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58D3E-6ED2-14B0-FEC1-487788AE2435}"/>
              </a:ext>
            </a:extLst>
          </p:cNvPr>
          <p:cNvSpPr txBox="1"/>
          <p:nvPr/>
        </p:nvSpPr>
        <p:spPr>
          <a:xfrm>
            <a:off x="5899921" y="5394960"/>
            <a:ext cx="4156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0xFFFF FFFF FFFF FFFF FFFF FFFF FFFF FFFF</a:t>
            </a:r>
            <a:endParaRPr kumimoji="1" lang="ko-Kore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3E8467-1252-9F71-821E-B116C814453A}"/>
              </a:ext>
            </a:extLst>
          </p:cNvPr>
          <p:cNvSpPr txBox="1"/>
          <p:nvPr/>
        </p:nvSpPr>
        <p:spPr>
          <a:xfrm>
            <a:off x="5060862" y="739250"/>
            <a:ext cx="1680973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Window 7 32bit</a:t>
            </a:r>
            <a:endParaRPr kumimoji="1" lang="ko-Kore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6C071C-9DE6-7727-DAEA-D46296F3CB04}"/>
              </a:ext>
            </a:extLst>
          </p:cNvPr>
          <p:cNvSpPr txBox="1"/>
          <p:nvPr/>
        </p:nvSpPr>
        <p:spPr>
          <a:xfrm>
            <a:off x="5899921" y="1342877"/>
            <a:ext cx="18325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dirty="0">
                <a:highlight>
                  <a:srgbClr val="FFFF00"/>
                </a:highlight>
              </a:rPr>
              <a:t>주소는</a:t>
            </a:r>
            <a:r>
              <a:rPr kumimoji="1" lang="ko-KR" altLang="en-US" sz="1200" dirty="0">
                <a:highlight>
                  <a:srgbClr val="FFFF00"/>
                </a:highlight>
              </a:rPr>
              <a:t> </a:t>
            </a:r>
            <a:r>
              <a:rPr kumimoji="1" lang="en-US" altLang="ko-KR" sz="1200" dirty="0">
                <a:highlight>
                  <a:srgbClr val="FFFF00"/>
                </a:highlight>
              </a:rPr>
              <a:t>16</a:t>
            </a:r>
            <a:r>
              <a:rPr kumimoji="1" lang="ko-KR" altLang="en-US" sz="1200" dirty="0">
                <a:highlight>
                  <a:srgbClr val="FFFF00"/>
                </a:highlight>
              </a:rPr>
              <a:t>진수로 표현 됨</a:t>
            </a:r>
            <a:endParaRPr kumimoji="1" lang="ko-Kore-KR" altLang="en-US" sz="1200" dirty="0">
              <a:highlight>
                <a:srgbClr val="FF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E4EA02-EC2B-FAC0-8485-888E96299B13}"/>
              </a:ext>
            </a:extLst>
          </p:cNvPr>
          <p:cNvSpPr txBox="1"/>
          <p:nvPr/>
        </p:nvSpPr>
        <p:spPr>
          <a:xfrm>
            <a:off x="4733104" y="1836656"/>
            <a:ext cx="1071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dirty="0"/>
              <a:t>한칸에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1byte </a:t>
            </a:r>
            <a:endParaRPr kumimoji="1" lang="ko-Kore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54C001-5446-9AA2-EB1B-0BFB26BE9D88}"/>
              </a:ext>
            </a:extLst>
          </p:cNvPr>
          <p:cNvSpPr txBox="1"/>
          <p:nvPr/>
        </p:nvSpPr>
        <p:spPr>
          <a:xfrm>
            <a:off x="1307963" y="1978523"/>
            <a:ext cx="1391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highlight>
                  <a:srgbClr val="FFFF00"/>
                </a:highlight>
              </a:rPr>
              <a:t>변수의</a:t>
            </a:r>
            <a:r>
              <a:rPr kumimoji="1" lang="ko-KR" altLang="en-US" dirty="0">
                <a:highlight>
                  <a:srgbClr val="FFFF00"/>
                </a:highlight>
              </a:rPr>
              <a:t> 형태</a:t>
            </a:r>
            <a:endParaRPr kumimoji="1" lang="ko-Kore-KR" altLang="en-US" dirty="0">
              <a:highlight>
                <a:srgbClr val="FF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69B986-43A8-EB51-28C0-898CF3B6454B}"/>
              </a:ext>
            </a:extLst>
          </p:cNvPr>
          <p:cNvSpPr txBox="1"/>
          <p:nvPr/>
        </p:nvSpPr>
        <p:spPr>
          <a:xfrm>
            <a:off x="5840893" y="2283371"/>
            <a:ext cx="4515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0x000</a:t>
            </a:r>
            <a:r>
              <a:rPr kumimoji="1" lang="en-US" altLang="ko-KR" dirty="0"/>
              <a:t>0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0000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</a:t>
            </a:r>
            <a:r>
              <a:rPr kumimoji="1" lang="en-US" altLang="ko-Kore-KR" dirty="0"/>
              <a:t>02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EBB392-9355-52C2-861C-30F457328764}"/>
              </a:ext>
            </a:extLst>
          </p:cNvPr>
          <p:cNvSpPr txBox="1"/>
          <p:nvPr/>
        </p:nvSpPr>
        <p:spPr>
          <a:xfrm>
            <a:off x="5840893" y="2840608"/>
            <a:ext cx="4515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0x000</a:t>
            </a:r>
            <a:r>
              <a:rPr kumimoji="1" lang="en-US" altLang="ko-KR" dirty="0"/>
              <a:t>0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0000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0000</a:t>
            </a:r>
            <a:r>
              <a:rPr kumimoji="1" lang="ko-KR" altLang="en-US" dirty="0"/>
              <a:t> </a:t>
            </a:r>
            <a:r>
              <a:rPr kumimoji="1" lang="en-US" altLang="ko-KR" dirty="0"/>
              <a:t>00</a:t>
            </a:r>
            <a:r>
              <a:rPr kumimoji="1" lang="en-US" altLang="ko-Kore-KR" dirty="0"/>
              <a:t>03</a:t>
            </a:r>
            <a:endParaRPr kumimoji="1" lang="ko-Kore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8161E-0210-66B0-689D-44E899F020A7}"/>
              </a:ext>
            </a:extLst>
          </p:cNvPr>
          <p:cNvSpPr txBox="1"/>
          <p:nvPr/>
        </p:nvSpPr>
        <p:spPr>
          <a:xfrm>
            <a:off x="7852461" y="1278374"/>
            <a:ext cx="174669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집 평수가 </a:t>
            </a:r>
            <a:r>
              <a:rPr kumimoji="1" lang="en-US" altLang="ko-KR" dirty="0"/>
              <a:t>1byte</a:t>
            </a:r>
            <a:endParaRPr kumimoji="1" lang="ko-Kore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85CAB7-0D07-3C2D-487A-5F5A7F94FEA2}"/>
              </a:ext>
            </a:extLst>
          </p:cNvPr>
          <p:cNvSpPr/>
          <p:nvPr/>
        </p:nvSpPr>
        <p:spPr>
          <a:xfrm>
            <a:off x="5899921" y="1208121"/>
            <a:ext cx="4702176" cy="455617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2^32 </a:t>
            </a:r>
            <a:r>
              <a:rPr kumimoji="1" lang="ko-KR" altLang="en-US" dirty="0"/>
              <a:t>개의 주소를 지정 할 수 있다</a:t>
            </a:r>
            <a:r>
              <a:rPr kumimoji="1" lang="en-US" altLang="ko-KR" dirty="0"/>
              <a:t>.</a:t>
            </a:r>
          </a:p>
          <a:p>
            <a:pPr algn="ctr"/>
            <a:endParaRPr kumimoji="1" lang="en-US" altLang="ko-KR" dirty="0"/>
          </a:p>
          <a:p>
            <a:pPr algn="ctr"/>
            <a:r>
              <a:rPr kumimoji="1" lang="ko-KR" altLang="en-US" dirty="0" err="1"/>
              <a:t>왜냐</a:t>
            </a:r>
            <a:r>
              <a:rPr kumimoji="1" lang="ko-KR" altLang="en-US" dirty="0"/>
              <a:t> </a:t>
            </a:r>
            <a:r>
              <a:rPr kumimoji="1" lang="en-US" altLang="ko-KR" dirty="0"/>
              <a:t>?</a:t>
            </a:r>
            <a:r>
              <a:rPr kumimoji="1" lang="ko-KR" altLang="en-US" dirty="0"/>
              <a:t> 윈도우가 </a:t>
            </a:r>
            <a:r>
              <a:rPr kumimoji="1" lang="en-US" altLang="ko-KR" dirty="0"/>
              <a:t>32bit</a:t>
            </a:r>
            <a:r>
              <a:rPr kumimoji="1" lang="ko-KR" altLang="en-US" dirty="0"/>
              <a:t>까지만 지원하거든</a:t>
            </a:r>
            <a:endParaRPr kumimoji="1" lang="en-US" altLang="ko-KR" dirty="0"/>
          </a:p>
          <a:p>
            <a:pPr algn="ctr"/>
            <a:endParaRPr kumimoji="1" lang="en-US" altLang="ko-KR" dirty="0"/>
          </a:p>
          <a:p>
            <a:pPr algn="ctr"/>
            <a:r>
              <a:rPr kumimoji="1" lang="ko-KR" altLang="en-US" sz="1400" dirty="0"/>
              <a:t>근데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한개</a:t>
            </a:r>
            <a:r>
              <a:rPr kumimoji="1" lang="ko-KR" altLang="en-US" sz="1400" dirty="0"/>
              <a:t> 주소가 지정하는 공간의 크기는 </a:t>
            </a:r>
            <a:r>
              <a:rPr kumimoji="1" lang="en-US" altLang="ko-KR" sz="1400" dirty="0"/>
              <a:t>1byte</a:t>
            </a:r>
            <a:r>
              <a:rPr kumimoji="1" lang="ko-KR" altLang="en-US" sz="1400" dirty="0"/>
              <a:t>이다</a:t>
            </a:r>
            <a:r>
              <a:rPr kumimoji="1" lang="en-US" altLang="ko-KR" sz="1400" dirty="0"/>
              <a:t>.</a:t>
            </a:r>
          </a:p>
          <a:p>
            <a:pPr algn="ctr"/>
            <a:endParaRPr kumimoji="1" lang="en-US" altLang="ko-KR" sz="1400" dirty="0"/>
          </a:p>
          <a:p>
            <a:pPr algn="ctr"/>
            <a:r>
              <a:rPr kumimoji="1" lang="ko-KR" altLang="en-US" dirty="0"/>
              <a:t>그럼 전체 메모리 공간은 몇이니 </a:t>
            </a:r>
            <a:r>
              <a:rPr kumimoji="1" lang="en-US" altLang="ko-KR" dirty="0"/>
              <a:t>?</a:t>
            </a:r>
          </a:p>
          <a:p>
            <a:pPr algn="ctr"/>
            <a:endParaRPr kumimoji="1" lang="en-US" altLang="ko-KR" dirty="0"/>
          </a:p>
          <a:p>
            <a:pPr algn="ctr"/>
            <a:r>
              <a:rPr kumimoji="1" lang="en-US" altLang="ko-KR" dirty="0"/>
              <a:t>2^32</a:t>
            </a:r>
            <a:r>
              <a:rPr kumimoji="1" lang="ko-KR" altLang="en-US" dirty="0"/>
              <a:t> </a:t>
            </a:r>
            <a:r>
              <a:rPr kumimoji="1" lang="en-US" altLang="ko-KR" dirty="0"/>
              <a:t>byte = 4,294,967,296</a:t>
            </a:r>
          </a:p>
          <a:p>
            <a:pPr algn="ctr"/>
            <a:endParaRPr kumimoji="1" lang="en-US" altLang="ko-KR" dirty="0"/>
          </a:p>
          <a:p>
            <a:pPr algn="ctr"/>
            <a:r>
              <a:rPr kumimoji="1" lang="en-US" altLang="ko-KR" dirty="0"/>
              <a:t>Giga = 10^9</a:t>
            </a:r>
          </a:p>
          <a:p>
            <a:pPr algn="ctr"/>
            <a:endParaRPr kumimoji="1" lang="en-US" altLang="ko-KR" dirty="0"/>
          </a:p>
          <a:p>
            <a:pPr algn="ctr"/>
            <a:r>
              <a:rPr kumimoji="1" lang="en-US" altLang="ko-KR" dirty="0"/>
              <a:t>4GB</a:t>
            </a:r>
          </a:p>
        </p:txBody>
      </p:sp>
    </p:spTree>
    <p:extLst>
      <p:ext uri="{BB962C8B-B14F-4D97-AF65-F5344CB8AC3E}">
        <p14:creationId xmlns:p14="http://schemas.microsoft.com/office/powerpoint/2010/main" val="1784646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81491D1-B6E8-3BFB-42CF-945A32013856}"/>
              </a:ext>
            </a:extLst>
          </p:cNvPr>
          <p:cNvSpPr/>
          <p:nvPr/>
        </p:nvSpPr>
        <p:spPr>
          <a:xfrm>
            <a:off x="-30480" y="6461759"/>
            <a:ext cx="12240000" cy="454047"/>
          </a:xfrm>
          <a:prstGeom prst="rect">
            <a:avLst/>
          </a:prstGeom>
          <a:solidFill>
            <a:schemeClr val="accent1">
              <a:alpha val="349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025642-B38D-A74A-8F24-F7D52B9A8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2127" y="6792119"/>
            <a:ext cx="3941379" cy="131762"/>
          </a:xfrm>
        </p:spPr>
        <p:txBody>
          <a:bodyPr>
            <a:noAutofit/>
          </a:bodyPr>
          <a:lstStyle/>
          <a:p>
            <a:r>
              <a:rPr lang="en-US" altLang="ko-Kore-KR" sz="2000" dirty="0" err="1">
                <a:solidFill>
                  <a:srgbClr val="7030A0"/>
                </a:solidFill>
              </a:rPr>
              <a:t>SangMyeong</a:t>
            </a:r>
            <a:r>
              <a:rPr lang="en-US" altLang="ko-Kore-KR" sz="2000" dirty="0">
                <a:solidFill>
                  <a:srgbClr val="7030A0"/>
                </a:solidFill>
              </a:rPr>
              <a:t> Coding Education</a:t>
            </a:r>
            <a:endParaRPr lang="ko-Kore-KR" sz="2000" dirty="0">
              <a:solidFill>
                <a:srgbClr val="7030A0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5A16A8-C921-DD4F-8509-1F06F45DE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3318" y="6512447"/>
            <a:ext cx="2827283" cy="467903"/>
          </a:xfrm>
        </p:spPr>
        <p:txBody>
          <a:bodyPr>
            <a:normAutofit/>
          </a:bodyPr>
          <a:lstStyle/>
          <a:p>
            <a:r>
              <a:rPr lang="en-US" altLang="ko-KR" dirty="0"/>
              <a:t>hello</a:t>
            </a:r>
            <a:r>
              <a:rPr lang="ko-KR" altLang="en-US" dirty="0"/>
              <a:t> </a:t>
            </a:r>
            <a:r>
              <a:rPr lang="en-US" altLang="ko-KR" dirty="0"/>
              <a:t>world</a:t>
            </a:r>
            <a:endParaRPr lang="ko-Kore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AA94350-F7A7-7F4D-9274-C4E68FEFACC2}"/>
              </a:ext>
            </a:extLst>
          </p:cNvPr>
          <p:cNvSpPr txBox="1">
            <a:spLocks/>
          </p:cNvSpPr>
          <p:nvPr/>
        </p:nvSpPr>
        <p:spPr>
          <a:xfrm>
            <a:off x="11216640" y="6858000"/>
            <a:ext cx="1069954" cy="578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B050"/>
                </a:solidFill>
              </a:rPr>
              <a:t>week </a:t>
            </a:r>
            <a:r>
              <a:rPr lang="en-US" altLang="ko-KR" sz="2400" dirty="0">
                <a:solidFill>
                  <a:srgbClr val="00B050"/>
                </a:solidFill>
              </a:rPr>
              <a:t>2</a:t>
            </a:r>
            <a:endParaRPr lang="ko-Kore-KR" sz="2400" dirty="0">
              <a:solidFill>
                <a:srgbClr val="00B050"/>
              </a:solidFill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618387EB-79C7-B848-8C39-392B62BF4926}"/>
              </a:ext>
            </a:extLst>
          </p:cNvPr>
          <p:cNvSpPr txBox="1">
            <a:spLocks/>
          </p:cNvSpPr>
          <p:nvPr/>
        </p:nvSpPr>
        <p:spPr>
          <a:xfrm>
            <a:off x="-30480" y="0"/>
            <a:ext cx="4899041" cy="77847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sz="4400" b="1" dirty="0" err="1">
                <a:solidFill>
                  <a:schemeClr val="accent2"/>
                </a:solidFill>
              </a:rPr>
              <a:t>printf</a:t>
            </a:r>
            <a:r>
              <a:rPr lang="en-US" altLang="ko-Kore-KR" sz="4400" b="1" dirty="0">
                <a:solidFill>
                  <a:schemeClr val="accent2"/>
                </a:solidFill>
              </a:rPr>
              <a:t>(“hello world!”);</a:t>
            </a:r>
            <a:endParaRPr lang="ko-Kore-KR" sz="4400" b="1" dirty="0">
              <a:solidFill>
                <a:schemeClr val="accent2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F391864-DC09-B692-E887-69A9BB5A9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260" y="2231135"/>
            <a:ext cx="5383683" cy="1553210"/>
          </a:xfrm>
          <a:prstGeom prst="rect">
            <a:avLst/>
          </a:prstGeom>
        </p:spPr>
      </p:pic>
      <p:pic>
        <p:nvPicPr>
          <p:cNvPr id="13" name="그림 1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4EC865F-9418-FCD2-1A77-C696DE296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969" y="2231134"/>
            <a:ext cx="4542850" cy="15532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BE5E2FB-4549-58AB-47CE-9EEC4E2F158F}"/>
              </a:ext>
            </a:extLst>
          </p:cNvPr>
          <p:cNvSpPr txBox="1"/>
          <p:nvPr/>
        </p:nvSpPr>
        <p:spPr>
          <a:xfrm>
            <a:off x="860260" y="4114705"/>
            <a:ext cx="7168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일단</a:t>
            </a:r>
            <a:r>
              <a:rPr kumimoji="1" lang="ko-KR" altLang="en-US" dirty="0"/>
              <a:t> 넘어갑니다 </a:t>
            </a:r>
            <a:r>
              <a:rPr kumimoji="1" lang="en-US" altLang="ko-KR" dirty="0"/>
              <a:t>=</a:t>
            </a:r>
            <a:r>
              <a:rPr kumimoji="1" lang="ko-KR" altLang="en-US" dirty="0"/>
              <a:t> 다음 수업 일정에 더 자세하게 배울 예정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이해됐나요 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r>
              <a:rPr kumimoji="1" lang="en-US" altLang="ko-KR" dirty="0"/>
              <a:t>=</a:t>
            </a:r>
            <a:r>
              <a:rPr kumimoji="1" lang="ko-KR" altLang="en-US" dirty="0"/>
              <a:t> 진짜 이해됐나요 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r>
              <a:rPr kumimoji="1" lang="en-US" altLang="ko-KR" dirty="0">
                <a:solidFill>
                  <a:schemeClr val="bg2">
                    <a:lumMod val="90000"/>
                  </a:schemeClr>
                </a:solidFill>
              </a:rPr>
              <a:t>–</a:t>
            </a:r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 이해 안 됐으면 안 넘어갑니다</a:t>
            </a:r>
            <a:r>
              <a:rPr kumimoji="1" lang="en-US" altLang="ko-KR" dirty="0">
                <a:solidFill>
                  <a:schemeClr val="bg2">
                    <a:lumMod val="90000"/>
                  </a:schemeClr>
                </a:solidFill>
              </a:rPr>
              <a:t>!</a:t>
            </a:r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kumimoji="1" lang="en-US" altLang="ko-KR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562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81491D1-B6E8-3BFB-42CF-945A32013856}"/>
              </a:ext>
            </a:extLst>
          </p:cNvPr>
          <p:cNvSpPr/>
          <p:nvPr/>
        </p:nvSpPr>
        <p:spPr>
          <a:xfrm>
            <a:off x="-30480" y="6461759"/>
            <a:ext cx="12240000" cy="454047"/>
          </a:xfrm>
          <a:prstGeom prst="rect">
            <a:avLst/>
          </a:prstGeom>
          <a:solidFill>
            <a:schemeClr val="accent1">
              <a:alpha val="349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025642-B38D-A74A-8F24-F7D52B9A8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2127" y="6792119"/>
            <a:ext cx="3941379" cy="131762"/>
          </a:xfrm>
        </p:spPr>
        <p:txBody>
          <a:bodyPr>
            <a:noAutofit/>
          </a:bodyPr>
          <a:lstStyle/>
          <a:p>
            <a:r>
              <a:rPr lang="en-US" altLang="ko-Kore-KR" sz="2000" dirty="0" err="1">
                <a:solidFill>
                  <a:srgbClr val="7030A0"/>
                </a:solidFill>
              </a:rPr>
              <a:t>SangMyeong</a:t>
            </a:r>
            <a:r>
              <a:rPr lang="en-US" altLang="ko-Kore-KR" sz="2000" dirty="0">
                <a:solidFill>
                  <a:srgbClr val="7030A0"/>
                </a:solidFill>
              </a:rPr>
              <a:t> Coding Education</a:t>
            </a:r>
            <a:endParaRPr lang="ko-Kore-KR" sz="2000" dirty="0">
              <a:solidFill>
                <a:srgbClr val="7030A0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5A16A8-C921-DD4F-8509-1F06F45DE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3318" y="6512447"/>
            <a:ext cx="2827283" cy="467903"/>
          </a:xfrm>
        </p:spPr>
        <p:txBody>
          <a:bodyPr>
            <a:normAutofit/>
          </a:bodyPr>
          <a:lstStyle/>
          <a:p>
            <a:r>
              <a:rPr lang="en-US" altLang="ko-KR" dirty="0"/>
              <a:t>hello</a:t>
            </a:r>
            <a:r>
              <a:rPr lang="ko-KR" altLang="en-US" dirty="0"/>
              <a:t> </a:t>
            </a:r>
            <a:r>
              <a:rPr lang="en-US" altLang="ko-KR" dirty="0"/>
              <a:t>world</a:t>
            </a:r>
            <a:endParaRPr lang="ko-Kore-KR" altLang="ko-Kore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AA94350-F7A7-7F4D-9274-C4E68FEFACC2}"/>
              </a:ext>
            </a:extLst>
          </p:cNvPr>
          <p:cNvSpPr txBox="1">
            <a:spLocks/>
          </p:cNvSpPr>
          <p:nvPr/>
        </p:nvSpPr>
        <p:spPr>
          <a:xfrm>
            <a:off x="11216640" y="6858000"/>
            <a:ext cx="1069954" cy="578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B050"/>
                </a:solidFill>
              </a:rPr>
              <a:t>week </a:t>
            </a:r>
            <a:r>
              <a:rPr lang="en-US" altLang="ko-KR" sz="2400" dirty="0">
                <a:solidFill>
                  <a:srgbClr val="00B050"/>
                </a:solidFill>
              </a:rPr>
              <a:t>2</a:t>
            </a:r>
            <a:endParaRPr lang="ko-Kore-KR" sz="2400" dirty="0">
              <a:solidFill>
                <a:srgbClr val="00B050"/>
              </a:solidFill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618387EB-79C7-B848-8C39-392B62BF4926}"/>
              </a:ext>
            </a:extLst>
          </p:cNvPr>
          <p:cNvSpPr txBox="1">
            <a:spLocks/>
          </p:cNvSpPr>
          <p:nvPr/>
        </p:nvSpPr>
        <p:spPr>
          <a:xfrm>
            <a:off x="-30480" y="0"/>
            <a:ext cx="4899041" cy="77847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sz="4400" b="1" dirty="0" err="1">
                <a:solidFill>
                  <a:schemeClr val="accent2"/>
                </a:solidFill>
              </a:rPr>
              <a:t>printf</a:t>
            </a:r>
            <a:r>
              <a:rPr lang="en-US" altLang="ko-Kore-KR" sz="4400" b="1" dirty="0">
                <a:solidFill>
                  <a:schemeClr val="accent2"/>
                </a:solidFill>
              </a:rPr>
              <a:t>(“hello world!”);</a:t>
            </a:r>
            <a:endParaRPr lang="ko-Kore-KR" sz="4400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79B5DD-417C-626C-A6A8-1CE171A94090}"/>
              </a:ext>
            </a:extLst>
          </p:cNvPr>
          <p:cNvSpPr txBox="1"/>
          <p:nvPr/>
        </p:nvSpPr>
        <p:spPr>
          <a:xfrm>
            <a:off x="242570" y="626082"/>
            <a:ext cx="2611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2">
                    <a:lumMod val="75000"/>
                  </a:schemeClr>
                </a:solidFill>
              </a:rPr>
              <a:t>변수</a:t>
            </a:r>
            <a:r>
              <a:rPr kumimoji="1" lang="en-US" altLang="ko-KR" sz="3200" dirty="0">
                <a:solidFill>
                  <a:schemeClr val="bg2">
                    <a:lumMod val="75000"/>
                  </a:schemeClr>
                </a:solidFill>
              </a:rPr>
              <a:t>(Variable)</a:t>
            </a:r>
            <a:endParaRPr kumimoji="1" lang="ko-Kore-KR" altLang="en-US" sz="3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" name="그림 9" descr="텍스트, 영수증, 도표, 평행이(가) 표시된 사진&#10;&#10;자동 생성된 설명">
            <a:extLst>
              <a:ext uri="{FF2B5EF4-FFF2-40B4-BE49-F238E27FC236}">
                <a16:creationId xmlns:a16="http://schemas.microsoft.com/office/drawing/2014/main" id="{9D25D51A-90BE-06EC-F066-6360D4B3F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040" y="1541217"/>
            <a:ext cx="7772400" cy="403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895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81491D1-B6E8-3BFB-42CF-945A32013856}"/>
              </a:ext>
            </a:extLst>
          </p:cNvPr>
          <p:cNvSpPr/>
          <p:nvPr/>
        </p:nvSpPr>
        <p:spPr>
          <a:xfrm>
            <a:off x="-30480" y="6461759"/>
            <a:ext cx="12240000" cy="454047"/>
          </a:xfrm>
          <a:prstGeom prst="rect">
            <a:avLst/>
          </a:prstGeom>
          <a:solidFill>
            <a:schemeClr val="accent1">
              <a:alpha val="349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025642-B38D-A74A-8F24-F7D52B9A8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2127" y="6792119"/>
            <a:ext cx="3941379" cy="131762"/>
          </a:xfrm>
        </p:spPr>
        <p:txBody>
          <a:bodyPr>
            <a:noAutofit/>
          </a:bodyPr>
          <a:lstStyle/>
          <a:p>
            <a:r>
              <a:rPr lang="en-US" altLang="ko-Kore-KR" sz="2000" dirty="0" err="1">
                <a:solidFill>
                  <a:srgbClr val="7030A0"/>
                </a:solidFill>
              </a:rPr>
              <a:t>SangMyeong</a:t>
            </a:r>
            <a:r>
              <a:rPr lang="en-US" altLang="ko-Kore-KR" sz="2000" dirty="0">
                <a:solidFill>
                  <a:srgbClr val="7030A0"/>
                </a:solidFill>
              </a:rPr>
              <a:t> Coding Education</a:t>
            </a:r>
            <a:endParaRPr lang="ko-Kore-KR" sz="2000" dirty="0">
              <a:solidFill>
                <a:srgbClr val="7030A0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5A16A8-C921-DD4F-8509-1F06F45DE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3318" y="6512447"/>
            <a:ext cx="2827283" cy="467903"/>
          </a:xfrm>
        </p:spPr>
        <p:txBody>
          <a:bodyPr>
            <a:normAutofit/>
          </a:bodyPr>
          <a:lstStyle/>
          <a:p>
            <a:r>
              <a:rPr lang="en-US" altLang="ko-KR" dirty="0"/>
              <a:t>hello</a:t>
            </a:r>
            <a:r>
              <a:rPr lang="ko-KR" altLang="en-US" dirty="0"/>
              <a:t> </a:t>
            </a:r>
            <a:r>
              <a:rPr lang="en-US" altLang="ko-KR" dirty="0"/>
              <a:t>world</a:t>
            </a:r>
            <a:endParaRPr lang="ko-Kore-KR" altLang="ko-Kore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AA94350-F7A7-7F4D-9274-C4E68FEFACC2}"/>
              </a:ext>
            </a:extLst>
          </p:cNvPr>
          <p:cNvSpPr txBox="1">
            <a:spLocks/>
          </p:cNvSpPr>
          <p:nvPr/>
        </p:nvSpPr>
        <p:spPr>
          <a:xfrm>
            <a:off x="11216640" y="6858000"/>
            <a:ext cx="1069954" cy="578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B050"/>
                </a:solidFill>
              </a:rPr>
              <a:t>week </a:t>
            </a:r>
            <a:r>
              <a:rPr lang="en-US" altLang="ko-KR" sz="2400" dirty="0">
                <a:solidFill>
                  <a:srgbClr val="00B050"/>
                </a:solidFill>
              </a:rPr>
              <a:t>2</a:t>
            </a:r>
            <a:endParaRPr lang="ko-Kore-KR" sz="2400" dirty="0">
              <a:solidFill>
                <a:srgbClr val="00B050"/>
              </a:solidFill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618387EB-79C7-B848-8C39-392B62BF4926}"/>
              </a:ext>
            </a:extLst>
          </p:cNvPr>
          <p:cNvSpPr txBox="1">
            <a:spLocks/>
          </p:cNvSpPr>
          <p:nvPr/>
        </p:nvSpPr>
        <p:spPr>
          <a:xfrm>
            <a:off x="-30480" y="0"/>
            <a:ext cx="4899041" cy="77847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sz="4400" b="1" dirty="0" err="1">
                <a:solidFill>
                  <a:schemeClr val="accent2"/>
                </a:solidFill>
              </a:rPr>
              <a:t>printf</a:t>
            </a:r>
            <a:r>
              <a:rPr lang="en-US" altLang="ko-Kore-KR" sz="4400" b="1" dirty="0">
                <a:solidFill>
                  <a:schemeClr val="accent2"/>
                </a:solidFill>
              </a:rPr>
              <a:t>(“hello world!”);</a:t>
            </a:r>
            <a:endParaRPr lang="ko-Kore-KR" sz="4400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79B5DD-417C-626C-A6A8-1CE171A94090}"/>
              </a:ext>
            </a:extLst>
          </p:cNvPr>
          <p:cNvSpPr txBox="1"/>
          <p:nvPr/>
        </p:nvSpPr>
        <p:spPr>
          <a:xfrm>
            <a:off x="242570" y="626082"/>
            <a:ext cx="2611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2">
                    <a:lumMod val="75000"/>
                  </a:schemeClr>
                </a:solidFill>
              </a:rPr>
              <a:t>변수</a:t>
            </a:r>
            <a:r>
              <a:rPr kumimoji="1" lang="en-US" altLang="ko-KR" sz="3200" dirty="0">
                <a:solidFill>
                  <a:schemeClr val="bg2">
                    <a:lumMod val="75000"/>
                  </a:schemeClr>
                </a:solidFill>
              </a:rPr>
              <a:t>(Variable)</a:t>
            </a:r>
            <a:endParaRPr kumimoji="1" lang="ko-Kore-KR" altLang="en-US" sz="32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4BC1525-F78D-C56F-1421-7ABE96049C5C}"/>
              </a:ext>
            </a:extLst>
          </p:cNvPr>
          <p:cNvGrpSpPr/>
          <p:nvPr/>
        </p:nvGrpSpPr>
        <p:grpSpPr>
          <a:xfrm>
            <a:off x="4868561" y="2295164"/>
            <a:ext cx="2674930" cy="2455597"/>
            <a:chOff x="1508760" y="2686050"/>
            <a:chExt cx="1531620" cy="146304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E3AB019-7235-BBE3-03F6-52A626753CDF}"/>
                </a:ext>
              </a:extLst>
            </p:cNvPr>
            <p:cNvSpPr/>
            <p:nvPr/>
          </p:nvSpPr>
          <p:spPr>
            <a:xfrm>
              <a:off x="1508760" y="2686050"/>
              <a:ext cx="1531620" cy="1463040"/>
            </a:xfrm>
            <a:prstGeom prst="rect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en-US" altLang="ko-Kore-KR" dirty="0"/>
            </a:p>
            <a:p>
              <a:pPr algn="ctr"/>
              <a:r>
                <a:rPr kumimoji="1" lang="ko-Kore-KR" altLang="en-US" dirty="0"/>
                <a:t>값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107F7C6-3E14-4884-816A-CE523D0F052C}"/>
                </a:ext>
              </a:extLst>
            </p:cNvPr>
            <p:cNvSpPr/>
            <p:nvPr/>
          </p:nvSpPr>
          <p:spPr>
            <a:xfrm>
              <a:off x="1508760" y="2697480"/>
              <a:ext cx="751840" cy="393665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/>
                <a:t>주소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F8373EC-B6C4-85CD-3CA5-0DE1C6B393BB}"/>
                </a:ext>
              </a:extLst>
            </p:cNvPr>
            <p:cNvSpPr/>
            <p:nvPr/>
          </p:nvSpPr>
          <p:spPr>
            <a:xfrm>
              <a:off x="2275840" y="2697480"/>
              <a:ext cx="751840" cy="393665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/>
                <a:t>자료형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B54C001-5446-9AA2-EB1B-0BFB26BE9D88}"/>
              </a:ext>
            </a:extLst>
          </p:cNvPr>
          <p:cNvSpPr txBox="1"/>
          <p:nvPr/>
        </p:nvSpPr>
        <p:spPr>
          <a:xfrm>
            <a:off x="5451437" y="1750810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highlight>
                  <a:srgbClr val="FFFF00"/>
                </a:highlight>
              </a:rPr>
              <a:t>변수의</a:t>
            </a:r>
            <a:r>
              <a:rPr kumimoji="1" lang="ko-KR" altLang="en-US" dirty="0">
                <a:highlight>
                  <a:srgbClr val="FFFF00"/>
                </a:highlight>
              </a:rPr>
              <a:t> 형태</a:t>
            </a:r>
            <a:endParaRPr kumimoji="1" lang="ko-Kore-KR" altLang="en-US" dirty="0">
              <a:highlight>
                <a:srgbClr val="FFFF00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12299A-679B-F82E-67CC-976AE47355D8}"/>
              </a:ext>
            </a:extLst>
          </p:cNvPr>
          <p:cNvSpPr txBox="1"/>
          <p:nvPr/>
        </p:nvSpPr>
        <p:spPr>
          <a:xfrm>
            <a:off x="1005838" y="2413213"/>
            <a:ext cx="3073277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서울시</a:t>
            </a:r>
            <a:r>
              <a:rPr kumimoji="1" lang="ko-KR" altLang="en-US" dirty="0"/>
              <a:t> 서대문구 연희로 </a:t>
            </a:r>
            <a:r>
              <a:rPr kumimoji="1" lang="en-US" altLang="ko-KR" dirty="0"/>
              <a:t>38-7</a:t>
            </a:r>
            <a:endParaRPr kumimoji="1" lang="ko-Kore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D7BE5A-47CB-1F75-280E-AFE352B633A7}"/>
              </a:ext>
            </a:extLst>
          </p:cNvPr>
          <p:cNvSpPr txBox="1"/>
          <p:nvPr/>
        </p:nvSpPr>
        <p:spPr>
          <a:xfrm>
            <a:off x="8133721" y="2735428"/>
            <a:ext cx="2879314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이</a:t>
            </a:r>
            <a:r>
              <a:rPr kumimoji="1" lang="ko-KR" altLang="en-US" dirty="0"/>
              <a:t> 집에는 사람이 </a:t>
            </a:r>
            <a:r>
              <a:rPr kumimoji="1" lang="en-US" altLang="ko-KR" dirty="0"/>
              <a:t>n </a:t>
            </a:r>
            <a:r>
              <a:rPr kumimoji="1" lang="ko-KR" altLang="en-US" dirty="0"/>
              <a:t>명 있어</a:t>
            </a:r>
            <a:endParaRPr kumimoji="1" lang="ko-Kore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8B75A5-0951-777E-B7F6-AC48BDAD9F28}"/>
              </a:ext>
            </a:extLst>
          </p:cNvPr>
          <p:cNvSpPr txBox="1"/>
          <p:nvPr/>
        </p:nvSpPr>
        <p:spPr>
          <a:xfrm>
            <a:off x="5005721" y="5014083"/>
            <a:ext cx="301686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7</a:t>
            </a:r>
            <a:endParaRPr kumimoji="1" lang="ko-Kore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149EEB-C084-3F09-6418-AFB030790F31}"/>
              </a:ext>
            </a:extLst>
          </p:cNvPr>
          <p:cNvSpPr txBox="1"/>
          <p:nvPr/>
        </p:nvSpPr>
        <p:spPr>
          <a:xfrm>
            <a:off x="8133721" y="3292898"/>
            <a:ext cx="2310248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이</a:t>
            </a:r>
            <a:r>
              <a:rPr kumimoji="1" lang="ko-KR" altLang="en-US" dirty="0"/>
              <a:t> 집에는 </a:t>
            </a:r>
            <a:r>
              <a:rPr kumimoji="1" lang="en-US" altLang="ko-KR" dirty="0"/>
              <a:t>000</a:t>
            </a:r>
            <a:r>
              <a:rPr kumimoji="1" lang="ko-KR" altLang="en-US" dirty="0"/>
              <a:t>이 있어</a:t>
            </a:r>
            <a:endParaRPr kumimoji="1" lang="ko-Kore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F465C0-60D7-5876-1620-201D044E95AD}"/>
              </a:ext>
            </a:extLst>
          </p:cNvPr>
          <p:cNvSpPr txBox="1"/>
          <p:nvPr/>
        </p:nvSpPr>
        <p:spPr>
          <a:xfrm>
            <a:off x="5565463" y="5014083"/>
            <a:ext cx="898009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박태정</a:t>
            </a:r>
            <a:endParaRPr kumimoji="1" lang="ko-Kore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723993-68AB-3836-47EA-1B970210D2F5}"/>
              </a:ext>
            </a:extLst>
          </p:cNvPr>
          <p:cNvSpPr txBox="1"/>
          <p:nvPr/>
        </p:nvSpPr>
        <p:spPr>
          <a:xfrm>
            <a:off x="8133721" y="3885746"/>
            <a:ext cx="3052439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 집 주인은 키가 </a:t>
            </a:r>
            <a:r>
              <a:rPr kumimoji="1" lang="en-US" altLang="ko-KR" dirty="0"/>
              <a:t>000.0</a:t>
            </a:r>
            <a:r>
              <a:rPr kumimoji="1" lang="ko-KR" altLang="en-US" dirty="0"/>
              <a:t> 이야</a:t>
            </a:r>
            <a:endParaRPr kumimoji="1" lang="ko-Kore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D70051F-7C98-E900-63A6-CEF3B95C52AD}"/>
              </a:ext>
            </a:extLst>
          </p:cNvPr>
          <p:cNvSpPr txBox="1"/>
          <p:nvPr/>
        </p:nvSpPr>
        <p:spPr>
          <a:xfrm>
            <a:off x="6721528" y="5012557"/>
            <a:ext cx="710451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75.2</a:t>
            </a:r>
            <a:endParaRPr kumimoji="1" lang="ko-Kore-KR" altLang="en-US" dirty="0"/>
          </a:p>
        </p:txBody>
      </p:sp>
      <p:pic>
        <p:nvPicPr>
          <p:cNvPr id="35" name="그림 34" descr="지도, 아틀라스, 텍스트이(가) 표시된 사진&#10;&#10;자동 생성된 설명">
            <a:extLst>
              <a:ext uri="{FF2B5EF4-FFF2-40B4-BE49-F238E27FC236}">
                <a16:creationId xmlns:a16="http://schemas.microsoft.com/office/drawing/2014/main" id="{FCC36AC4-8EB8-A07A-46F0-72DC3B962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159" y="2947725"/>
            <a:ext cx="2826637" cy="193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734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81491D1-B6E8-3BFB-42CF-945A32013856}"/>
              </a:ext>
            </a:extLst>
          </p:cNvPr>
          <p:cNvSpPr/>
          <p:nvPr/>
        </p:nvSpPr>
        <p:spPr>
          <a:xfrm>
            <a:off x="-30480" y="6461759"/>
            <a:ext cx="12240000" cy="454047"/>
          </a:xfrm>
          <a:prstGeom prst="rect">
            <a:avLst/>
          </a:prstGeom>
          <a:solidFill>
            <a:schemeClr val="accent1">
              <a:alpha val="349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025642-B38D-A74A-8F24-F7D52B9A8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2127" y="6792119"/>
            <a:ext cx="3941379" cy="131762"/>
          </a:xfrm>
        </p:spPr>
        <p:txBody>
          <a:bodyPr>
            <a:noAutofit/>
          </a:bodyPr>
          <a:lstStyle/>
          <a:p>
            <a:r>
              <a:rPr lang="en-US" altLang="ko-Kore-KR" sz="2000" dirty="0" err="1">
                <a:solidFill>
                  <a:srgbClr val="7030A0"/>
                </a:solidFill>
              </a:rPr>
              <a:t>SangMyeong</a:t>
            </a:r>
            <a:r>
              <a:rPr lang="en-US" altLang="ko-Kore-KR" sz="2000" dirty="0">
                <a:solidFill>
                  <a:srgbClr val="7030A0"/>
                </a:solidFill>
              </a:rPr>
              <a:t> Coding Education</a:t>
            </a:r>
            <a:endParaRPr lang="ko-Kore-KR" sz="2000" dirty="0">
              <a:solidFill>
                <a:srgbClr val="7030A0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5A16A8-C921-DD4F-8509-1F06F45DE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3318" y="6512447"/>
            <a:ext cx="2827283" cy="467903"/>
          </a:xfrm>
        </p:spPr>
        <p:txBody>
          <a:bodyPr>
            <a:normAutofit/>
          </a:bodyPr>
          <a:lstStyle/>
          <a:p>
            <a:r>
              <a:rPr lang="en-US" altLang="ko-KR" dirty="0"/>
              <a:t>hello</a:t>
            </a:r>
            <a:r>
              <a:rPr lang="ko-KR" altLang="en-US" dirty="0"/>
              <a:t> </a:t>
            </a:r>
            <a:r>
              <a:rPr lang="en-US" altLang="ko-KR" dirty="0"/>
              <a:t>world</a:t>
            </a:r>
            <a:endParaRPr lang="ko-Kore-KR" altLang="ko-Kore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AA94350-F7A7-7F4D-9274-C4E68FEFACC2}"/>
              </a:ext>
            </a:extLst>
          </p:cNvPr>
          <p:cNvSpPr txBox="1">
            <a:spLocks/>
          </p:cNvSpPr>
          <p:nvPr/>
        </p:nvSpPr>
        <p:spPr>
          <a:xfrm>
            <a:off x="11216640" y="6858000"/>
            <a:ext cx="1069954" cy="578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B050"/>
                </a:solidFill>
              </a:rPr>
              <a:t>week </a:t>
            </a:r>
            <a:r>
              <a:rPr lang="en-US" altLang="ko-KR" sz="2400" dirty="0">
                <a:solidFill>
                  <a:srgbClr val="00B050"/>
                </a:solidFill>
              </a:rPr>
              <a:t>2</a:t>
            </a:r>
            <a:endParaRPr lang="ko-Kore-KR" sz="2400" dirty="0">
              <a:solidFill>
                <a:srgbClr val="00B050"/>
              </a:solidFill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618387EB-79C7-B848-8C39-392B62BF4926}"/>
              </a:ext>
            </a:extLst>
          </p:cNvPr>
          <p:cNvSpPr txBox="1">
            <a:spLocks/>
          </p:cNvSpPr>
          <p:nvPr/>
        </p:nvSpPr>
        <p:spPr>
          <a:xfrm>
            <a:off x="-30480" y="0"/>
            <a:ext cx="4899041" cy="77847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sz="4400" b="1" dirty="0" err="1">
                <a:solidFill>
                  <a:schemeClr val="accent2"/>
                </a:solidFill>
              </a:rPr>
              <a:t>printf</a:t>
            </a:r>
            <a:r>
              <a:rPr lang="en-US" altLang="ko-Kore-KR" sz="4400" b="1" dirty="0">
                <a:solidFill>
                  <a:schemeClr val="accent2"/>
                </a:solidFill>
              </a:rPr>
              <a:t>(“hello world!”);</a:t>
            </a:r>
            <a:endParaRPr lang="ko-Kore-KR" sz="4400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79B5DD-417C-626C-A6A8-1CE171A94090}"/>
              </a:ext>
            </a:extLst>
          </p:cNvPr>
          <p:cNvSpPr txBox="1"/>
          <p:nvPr/>
        </p:nvSpPr>
        <p:spPr>
          <a:xfrm>
            <a:off x="242570" y="626082"/>
            <a:ext cx="2611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2">
                    <a:lumMod val="75000"/>
                  </a:schemeClr>
                </a:solidFill>
              </a:rPr>
              <a:t>변수</a:t>
            </a:r>
            <a:r>
              <a:rPr kumimoji="1" lang="en-US" altLang="ko-KR" sz="3200" dirty="0">
                <a:solidFill>
                  <a:schemeClr val="bg2">
                    <a:lumMod val="75000"/>
                  </a:schemeClr>
                </a:solidFill>
              </a:rPr>
              <a:t>(Variable)</a:t>
            </a:r>
            <a:endParaRPr kumimoji="1" lang="ko-Kore-KR" altLang="en-US" sz="3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DA0E16-B0E2-F311-3902-4EABFE652D68}"/>
              </a:ext>
            </a:extLst>
          </p:cNvPr>
          <p:cNvSpPr txBox="1"/>
          <p:nvPr/>
        </p:nvSpPr>
        <p:spPr>
          <a:xfrm>
            <a:off x="242570" y="1356551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highlight>
                  <a:srgbClr val="00FF00"/>
                </a:highlight>
              </a:rPr>
              <a:t>변수별</a:t>
            </a:r>
            <a:r>
              <a:rPr kumimoji="1" lang="ko-KR" altLang="en-US" dirty="0">
                <a:highlight>
                  <a:srgbClr val="00FF00"/>
                </a:highlight>
              </a:rPr>
              <a:t> 크기 </a:t>
            </a:r>
            <a:endParaRPr kumimoji="1" lang="ko-Kore-KR" altLang="en-US" dirty="0">
              <a:highlight>
                <a:srgbClr val="00FF00"/>
              </a:highlight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65E68CE-677D-822C-35AA-2F89EB480E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956063"/>
              </p:ext>
            </p:extLst>
          </p:nvPr>
        </p:nvGraphicFramePr>
        <p:xfrm>
          <a:off x="964883" y="1768323"/>
          <a:ext cx="10425796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6449">
                  <a:extLst>
                    <a:ext uri="{9D8B030D-6E8A-4147-A177-3AD203B41FA5}">
                      <a16:colId xmlns:a16="http://schemas.microsoft.com/office/drawing/2014/main" val="4091730363"/>
                    </a:ext>
                  </a:extLst>
                </a:gridCol>
                <a:gridCol w="2606449">
                  <a:extLst>
                    <a:ext uri="{9D8B030D-6E8A-4147-A177-3AD203B41FA5}">
                      <a16:colId xmlns:a16="http://schemas.microsoft.com/office/drawing/2014/main" val="3933963285"/>
                    </a:ext>
                  </a:extLst>
                </a:gridCol>
                <a:gridCol w="2606449">
                  <a:extLst>
                    <a:ext uri="{9D8B030D-6E8A-4147-A177-3AD203B41FA5}">
                      <a16:colId xmlns:a16="http://schemas.microsoft.com/office/drawing/2014/main" val="2036500010"/>
                    </a:ext>
                  </a:extLst>
                </a:gridCol>
                <a:gridCol w="2606449">
                  <a:extLst>
                    <a:ext uri="{9D8B030D-6E8A-4147-A177-3AD203B41FA5}">
                      <a16:colId xmlns:a16="http://schemas.microsoft.com/office/drawing/2014/main" val="3258105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Int ( Integer , </a:t>
                      </a:r>
                      <a:r>
                        <a:rPr lang="ko-Kore-KR" altLang="en-US" dirty="0"/>
                        <a:t>정수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)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Float ( </a:t>
                      </a:r>
                      <a:r>
                        <a:rPr lang="ko-KR" altLang="en-US" dirty="0"/>
                        <a:t>실수 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 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Double ( </a:t>
                      </a:r>
                      <a:r>
                        <a:rPr lang="ko-KR" altLang="en-US" dirty="0"/>
                        <a:t>긴 실수 </a:t>
                      </a:r>
                      <a:r>
                        <a:rPr lang="en-US" altLang="ko-KR" dirty="0"/>
                        <a:t>)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Char ( Character, </a:t>
                      </a:r>
                      <a:r>
                        <a:rPr lang="ko-KR" altLang="en-US" dirty="0"/>
                        <a:t>문자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18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4</a:t>
                      </a:r>
                      <a:r>
                        <a:rPr lang="en-US" altLang="ko-KR" dirty="0"/>
                        <a:t>byte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4byte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8byte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1byte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58669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65531AB-507F-8AE6-85C7-9410DBE2D5B5}"/>
              </a:ext>
            </a:extLst>
          </p:cNvPr>
          <p:cNvSpPr txBox="1"/>
          <p:nvPr/>
        </p:nvSpPr>
        <p:spPr>
          <a:xfrm>
            <a:off x="564204" y="3035030"/>
            <a:ext cx="3577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4byte = 32bit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2^32 </a:t>
            </a:r>
            <a:r>
              <a:rPr kumimoji="1" lang="ko-KR" altLang="en-US" dirty="0"/>
              <a:t>까지 표현가능</a:t>
            </a:r>
            <a:endParaRPr kumimoji="1" lang="ko-Kore-KR" altLang="en-US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3EC332E-560B-CB91-A7C0-B506E9E17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067001"/>
              </p:ext>
            </p:extLst>
          </p:nvPr>
        </p:nvGraphicFramePr>
        <p:xfrm>
          <a:off x="944061" y="4191380"/>
          <a:ext cx="10425796" cy="1930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6449">
                  <a:extLst>
                    <a:ext uri="{9D8B030D-6E8A-4147-A177-3AD203B41FA5}">
                      <a16:colId xmlns:a16="http://schemas.microsoft.com/office/drawing/2014/main" val="4091730363"/>
                    </a:ext>
                  </a:extLst>
                </a:gridCol>
                <a:gridCol w="2606449">
                  <a:extLst>
                    <a:ext uri="{9D8B030D-6E8A-4147-A177-3AD203B41FA5}">
                      <a16:colId xmlns:a16="http://schemas.microsoft.com/office/drawing/2014/main" val="3933963285"/>
                    </a:ext>
                  </a:extLst>
                </a:gridCol>
                <a:gridCol w="2606449">
                  <a:extLst>
                    <a:ext uri="{9D8B030D-6E8A-4147-A177-3AD203B41FA5}">
                      <a16:colId xmlns:a16="http://schemas.microsoft.com/office/drawing/2014/main" val="2036500010"/>
                    </a:ext>
                  </a:extLst>
                </a:gridCol>
                <a:gridCol w="2606449">
                  <a:extLst>
                    <a:ext uri="{9D8B030D-6E8A-4147-A177-3AD203B41FA5}">
                      <a16:colId xmlns:a16="http://schemas.microsoft.com/office/drawing/2014/main" val="3258105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Int ( Integer , </a:t>
                      </a:r>
                      <a:r>
                        <a:rPr lang="ko-Kore-KR" altLang="en-US" dirty="0"/>
                        <a:t>정수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)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Float ( </a:t>
                      </a:r>
                      <a:r>
                        <a:rPr lang="ko-KR" altLang="en-US" dirty="0"/>
                        <a:t>실수 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 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Double ( </a:t>
                      </a:r>
                      <a:r>
                        <a:rPr lang="ko-KR" altLang="en-US" dirty="0"/>
                        <a:t>긴 실수 </a:t>
                      </a:r>
                      <a:r>
                        <a:rPr lang="en-US" altLang="ko-KR" dirty="0"/>
                        <a:t>)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Char ( Character, </a:t>
                      </a:r>
                      <a:r>
                        <a:rPr lang="ko-KR" altLang="en-US" dirty="0"/>
                        <a:t>문자</a:t>
                      </a:r>
                      <a:r>
                        <a:rPr lang="en-US" altLang="ko-KR" dirty="0"/>
                        <a:t>)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18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4</a:t>
                      </a:r>
                      <a:r>
                        <a:rPr lang="en-US" altLang="ko-KR" dirty="0"/>
                        <a:t>byte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4byte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8byte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1byte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586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-2,147,483,648 ~ 2,147,483,647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ko-Kore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3.4E-38(-3.4*10^38) ~ 3.4E+38(3.4*10^38) (7digits)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ko-Kore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1.79E-308(-1.79*10^308) ~ 1.79E+308(1.79*10^308) (15digits)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-128 ~ 127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71763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CA737EA-13CD-DBF2-3939-3CA4FD2CB777}"/>
              </a:ext>
            </a:extLst>
          </p:cNvPr>
          <p:cNvSpPr txBox="1"/>
          <p:nvPr/>
        </p:nvSpPr>
        <p:spPr>
          <a:xfrm>
            <a:off x="285796" y="3560057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highlight>
                  <a:srgbClr val="00FF00"/>
                </a:highlight>
              </a:rPr>
              <a:t>변수별</a:t>
            </a:r>
            <a:r>
              <a:rPr kumimoji="1" lang="ko-KR" altLang="en-US" dirty="0">
                <a:highlight>
                  <a:srgbClr val="00FF00"/>
                </a:highlight>
              </a:rPr>
              <a:t> 표현가능 범위</a:t>
            </a:r>
            <a:endParaRPr kumimoji="1" lang="ko-Kore-KR" altLang="en-US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80657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81491D1-B6E8-3BFB-42CF-945A32013856}"/>
              </a:ext>
            </a:extLst>
          </p:cNvPr>
          <p:cNvSpPr/>
          <p:nvPr/>
        </p:nvSpPr>
        <p:spPr>
          <a:xfrm>
            <a:off x="-30480" y="6461759"/>
            <a:ext cx="12240000" cy="454047"/>
          </a:xfrm>
          <a:prstGeom prst="rect">
            <a:avLst/>
          </a:prstGeom>
          <a:solidFill>
            <a:schemeClr val="accent1">
              <a:alpha val="349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025642-B38D-A74A-8F24-F7D52B9A8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2127" y="6792119"/>
            <a:ext cx="3941379" cy="131762"/>
          </a:xfrm>
        </p:spPr>
        <p:txBody>
          <a:bodyPr>
            <a:noAutofit/>
          </a:bodyPr>
          <a:lstStyle/>
          <a:p>
            <a:r>
              <a:rPr lang="en-US" altLang="ko-Kore-KR" sz="2000" dirty="0" err="1">
                <a:solidFill>
                  <a:srgbClr val="7030A0"/>
                </a:solidFill>
              </a:rPr>
              <a:t>SangMyeong</a:t>
            </a:r>
            <a:r>
              <a:rPr lang="en-US" altLang="ko-Kore-KR" sz="2000" dirty="0">
                <a:solidFill>
                  <a:srgbClr val="7030A0"/>
                </a:solidFill>
              </a:rPr>
              <a:t> Coding Education</a:t>
            </a:r>
            <a:endParaRPr lang="ko-Kore-KR" sz="2000" dirty="0">
              <a:solidFill>
                <a:srgbClr val="7030A0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5A16A8-C921-DD4F-8509-1F06F45DE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3318" y="6512447"/>
            <a:ext cx="2827283" cy="467903"/>
          </a:xfrm>
        </p:spPr>
        <p:txBody>
          <a:bodyPr>
            <a:normAutofit/>
          </a:bodyPr>
          <a:lstStyle/>
          <a:p>
            <a:r>
              <a:rPr lang="en-US" altLang="ko-KR" dirty="0"/>
              <a:t>hello</a:t>
            </a:r>
            <a:r>
              <a:rPr lang="ko-KR" altLang="en-US" dirty="0"/>
              <a:t> </a:t>
            </a:r>
            <a:r>
              <a:rPr lang="en-US" altLang="ko-KR" dirty="0"/>
              <a:t>world</a:t>
            </a:r>
            <a:endParaRPr lang="ko-Kore-KR" altLang="ko-Kore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AA94350-F7A7-7F4D-9274-C4E68FEFACC2}"/>
              </a:ext>
            </a:extLst>
          </p:cNvPr>
          <p:cNvSpPr txBox="1">
            <a:spLocks/>
          </p:cNvSpPr>
          <p:nvPr/>
        </p:nvSpPr>
        <p:spPr>
          <a:xfrm>
            <a:off x="11216640" y="6858000"/>
            <a:ext cx="1069954" cy="578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B050"/>
                </a:solidFill>
              </a:rPr>
              <a:t>week </a:t>
            </a:r>
            <a:r>
              <a:rPr lang="en-US" altLang="ko-KR" sz="2400" dirty="0">
                <a:solidFill>
                  <a:srgbClr val="00B050"/>
                </a:solidFill>
              </a:rPr>
              <a:t>2</a:t>
            </a:r>
            <a:endParaRPr lang="ko-Kore-KR" sz="2400" dirty="0">
              <a:solidFill>
                <a:srgbClr val="00B050"/>
              </a:solidFill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618387EB-79C7-B848-8C39-392B62BF4926}"/>
              </a:ext>
            </a:extLst>
          </p:cNvPr>
          <p:cNvSpPr txBox="1">
            <a:spLocks/>
          </p:cNvSpPr>
          <p:nvPr/>
        </p:nvSpPr>
        <p:spPr>
          <a:xfrm>
            <a:off x="-30480" y="0"/>
            <a:ext cx="4899041" cy="77847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sz="4400" b="1" dirty="0" err="1">
                <a:solidFill>
                  <a:schemeClr val="accent2"/>
                </a:solidFill>
              </a:rPr>
              <a:t>printf</a:t>
            </a:r>
            <a:r>
              <a:rPr lang="en-US" altLang="ko-Kore-KR" sz="4400" b="1" dirty="0">
                <a:solidFill>
                  <a:schemeClr val="accent2"/>
                </a:solidFill>
              </a:rPr>
              <a:t>(“hello world!”);</a:t>
            </a:r>
            <a:endParaRPr lang="ko-Kore-KR" sz="4400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79B5DD-417C-626C-A6A8-1CE171A94090}"/>
              </a:ext>
            </a:extLst>
          </p:cNvPr>
          <p:cNvSpPr txBox="1"/>
          <p:nvPr/>
        </p:nvSpPr>
        <p:spPr>
          <a:xfrm>
            <a:off x="242570" y="626082"/>
            <a:ext cx="2611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2">
                    <a:lumMod val="75000"/>
                  </a:schemeClr>
                </a:solidFill>
              </a:rPr>
              <a:t>변수</a:t>
            </a:r>
            <a:r>
              <a:rPr kumimoji="1" lang="en-US" altLang="ko-KR" sz="3200" dirty="0">
                <a:solidFill>
                  <a:schemeClr val="bg2">
                    <a:lumMod val="75000"/>
                  </a:schemeClr>
                </a:solidFill>
              </a:rPr>
              <a:t>(Variable)</a:t>
            </a:r>
            <a:endParaRPr kumimoji="1" lang="ko-Kore-KR" altLang="en-US" sz="3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92FF59-DC7E-6846-201A-88E233803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260" y="1810367"/>
            <a:ext cx="6463392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영화 '마션', 정말 화성에서 감자 키울 수 있을까? &lt; 미분류 &lt; 기사본문 - 스포츠니어스">
            <a:extLst>
              <a:ext uri="{FF2B5EF4-FFF2-40B4-BE49-F238E27FC236}">
                <a16:creationId xmlns:a16="http://schemas.microsoft.com/office/drawing/2014/main" id="{FC86F30D-A991-7047-41F8-DDDF9F2D3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48" y="1810367"/>
            <a:ext cx="54229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814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81491D1-B6E8-3BFB-42CF-945A32013856}"/>
              </a:ext>
            </a:extLst>
          </p:cNvPr>
          <p:cNvSpPr/>
          <p:nvPr/>
        </p:nvSpPr>
        <p:spPr>
          <a:xfrm>
            <a:off x="-30480" y="6461759"/>
            <a:ext cx="12240000" cy="454047"/>
          </a:xfrm>
          <a:prstGeom prst="rect">
            <a:avLst/>
          </a:prstGeom>
          <a:solidFill>
            <a:schemeClr val="accent1">
              <a:alpha val="349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025642-B38D-A74A-8F24-F7D52B9A8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2127" y="6792119"/>
            <a:ext cx="3941379" cy="131762"/>
          </a:xfrm>
        </p:spPr>
        <p:txBody>
          <a:bodyPr>
            <a:noAutofit/>
          </a:bodyPr>
          <a:lstStyle/>
          <a:p>
            <a:r>
              <a:rPr lang="en-US" altLang="ko-Kore-KR" sz="2000" dirty="0" err="1">
                <a:solidFill>
                  <a:srgbClr val="7030A0"/>
                </a:solidFill>
              </a:rPr>
              <a:t>SangMyeong</a:t>
            </a:r>
            <a:r>
              <a:rPr lang="en-US" altLang="ko-Kore-KR" sz="2000" dirty="0">
                <a:solidFill>
                  <a:srgbClr val="7030A0"/>
                </a:solidFill>
              </a:rPr>
              <a:t> Coding Education</a:t>
            </a:r>
            <a:endParaRPr lang="ko-Kore-KR" sz="2000" dirty="0">
              <a:solidFill>
                <a:srgbClr val="7030A0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5A16A8-C921-DD4F-8509-1F06F45DE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3318" y="6512447"/>
            <a:ext cx="2827283" cy="467903"/>
          </a:xfrm>
        </p:spPr>
        <p:txBody>
          <a:bodyPr>
            <a:normAutofit/>
          </a:bodyPr>
          <a:lstStyle/>
          <a:p>
            <a:r>
              <a:rPr lang="en-US" altLang="ko-KR" dirty="0"/>
              <a:t>hello</a:t>
            </a:r>
            <a:r>
              <a:rPr lang="ko-KR" altLang="en-US" dirty="0"/>
              <a:t> </a:t>
            </a:r>
            <a:r>
              <a:rPr lang="en-US" altLang="ko-KR" dirty="0"/>
              <a:t>world</a:t>
            </a:r>
            <a:endParaRPr lang="ko-Kore-KR" altLang="ko-Kore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AA94350-F7A7-7F4D-9274-C4E68FEFACC2}"/>
              </a:ext>
            </a:extLst>
          </p:cNvPr>
          <p:cNvSpPr txBox="1">
            <a:spLocks/>
          </p:cNvSpPr>
          <p:nvPr/>
        </p:nvSpPr>
        <p:spPr>
          <a:xfrm>
            <a:off x="11216640" y="6858000"/>
            <a:ext cx="1069954" cy="578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B050"/>
                </a:solidFill>
              </a:rPr>
              <a:t>week </a:t>
            </a:r>
            <a:r>
              <a:rPr lang="en-US" altLang="ko-KR" sz="2400" dirty="0">
                <a:solidFill>
                  <a:srgbClr val="00B050"/>
                </a:solidFill>
              </a:rPr>
              <a:t>2</a:t>
            </a:r>
            <a:endParaRPr lang="ko-Kore-KR" sz="2400" dirty="0">
              <a:solidFill>
                <a:srgbClr val="00B050"/>
              </a:solidFill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618387EB-79C7-B848-8C39-392B62BF4926}"/>
              </a:ext>
            </a:extLst>
          </p:cNvPr>
          <p:cNvSpPr txBox="1">
            <a:spLocks/>
          </p:cNvSpPr>
          <p:nvPr/>
        </p:nvSpPr>
        <p:spPr>
          <a:xfrm>
            <a:off x="-30480" y="0"/>
            <a:ext cx="4899041" cy="77847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sz="4400" b="1" dirty="0" err="1">
                <a:solidFill>
                  <a:schemeClr val="accent2"/>
                </a:solidFill>
              </a:rPr>
              <a:t>printf</a:t>
            </a:r>
            <a:r>
              <a:rPr lang="en-US" altLang="ko-Kore-KR" sz="4400" b="1" dirty="0">
                <a:solidFill>
                  <a:schemeClr val="accent2"/>
                </a:solidFill>
              </a:rPr>
              <a:t>(“hello world!”);</a:t>
            </a:r>
            <a:endParaRPr lang="ko-Kore-KR" sz="4400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79B5DD-417C-626C-A6A8-1CE171A94090}"/>
              </a:ext>
            </a:extLst>
          </p:cNvPr>
          <p:cNvSpPr txBox="1"/>
          <p:nvPr/>
        </p:nvSpPr>
        <p:spPr>
          <a:xfrm>
            <a:off x="242570" y="626082"/>
            <a:ext cx="2611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2">
                    <a:lumMod val="75000"/>
                  </a:schemeClr>
                </a:solidFill>
              </a:rPr>
              <a:t>변수</a:t>
            </a:r>
            <a:r>
              <a:rPr kumimoji="1" lang="en-US" altLang="ko-KR" sz="3200" dirty="0">
                <a:solidFill>
                  <a:schemeClr val="bg2">
                    <a:lumMod val="75000"/>
                  </a:schemeClr>
                </a:solidFill>
              </a:rPr>
              <a:t>(Variable)</a:t>
            </a:r>
            <a:endParaRPr kumimoji="1" lang="ko-Kore-KR" altLang="en-US" sz="3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92FF59-DC7E-6846-201A-88E233803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260" y="1810367"/>
            <a:ext cx="6463392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영화 '마션', 정말 화성에서 감자 키울 수 있을까? &lt; 미분류 &lt; 기사본문 - 스포츠니어스">
            <a:extLst>
              <a:ext uri="{FF2B5EF4-FFF2-40B4-BE49-F238E27FC236}">
                <a16:creationId xmlns:a16="http://schemas.microsoft.com/office/drawing/2014/main" id="{FC86F30D-A991-7047-41F8-DDDF9F2D3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48" y="1810367"/>
            <a:ext cx="54229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텍스트, 친필, 사무용품, 편지이(가) 표시된 사진&#10;&#10;자동 생성된 설명">
            <a:extLst>
              <a:ext uri="{FF2B5EF4-FFF2-40B4-BE49-F238E27FC236}">
                <a16:creationId xmlns:a16="http://schemas.microsoft.com/office/drawing/2014/main" id="{E5804F8D-46A1-BA7B-6DDA-B5B4EBEFB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320" y="1608728"/>
            <a:ext cx="7772400" cy="433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988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81491D1-B6E8-3BFB-42CF-945A32013856}"/>
              </a:ext>
            </a:extLst>
          </p:cNvPr>
          <p:cNvSpPr/>
          <p:nvPr/>
        </p:nvSpPr>
        <p:spPr>
          <a:xfrm>
            <a:off x="-30480" y="6461759"/>
            <a:ext cx="12240000" cy="454047"/>
          </a:xfrm>
          <a:prstGeom prst="rect">
            <a:avLst/>
          </a:prstGeom>
          <a:solidFill>
            <a:schemeClr val="accent1">
              <a:alpha val="349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025642-B38D-A74A-8F24-F7D52B9A8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2127" y="6792119"/>
            <a:ext cx="3941379" cy="131762"/>
          </a:xfrm>
        </p:spPr>
        <p:txBody>
          <a:bodyPr>
            <a:noAutofit/>
          </a:bodyPr>
          <a:lstStyle/>
          <a:p>
            <a:r>
              <a:rPr lang="en-US" altLang="ko-Kore-KR" sz="2000" dirty="0" err="1">
                <a:solidFill>
                  <a:srgbClr val="7030A0"/>
                </a:solidFill>
              </a:rPr>
              <a:t>SangMyeong</a:t>
            </a:r>
            <a:r>
              <a:rPr lang="en-US" altLang="ko-Kore-KR" sz="2000" dirty="0">
                <a:solidFill>
                  <a:srgbClr val="7030A0"/>
                </a:solidFill>
              </a:rPr>
              <a:t> Coding Education</a:t>
            </a:r>
            <a:endParaRPr lang="ko-Kore-KR" sz="2000" dirty="0">
              <a:solidFill>
                <a:srgbClr val="7030A0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5A16A8-C921-DD4F-8509-1F06F45DE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3318" y="6512447"/>
            <a:ext cx="2827283" cy="467903"/>
          </a:xfrm>
        </p:spPr>
        <p:txBody>
          <a:bodyPr>
            <a:normAutofit/>
          </a:bodyPr>
          <a:lstStyle/>
          <a:p>
            <a:r>
              <a:rPr lang="en-US" altLang="ko-KR" dirty="0"/>
              <a:t>hello</a:t>
            </a:r>
            <a:r>
              <a:rPr lang="ko-KR" altLang="en-US" dirty="0"/>
              <a:t> </a:t>
            </a:r>
            <a:r>
              <a:rPr lang="en-US" altLang="ko-KR" dirty="0"/>
              <a:t>world</a:t>
            </a:r>
            <a:endParaRPr lang="ko-Kore-KR" altLang="ko-Kore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AA94350-F7A7-7F4D-9274-C4E68FEFACC2}"/>
              </a:ext>
            </a:extLst>
          </p:cNvPr>
          <p:cNvSpPr txBox="1">
            <a:spLocks/>
          </p:cNvSpPr>
          <p:nvPr/>
        </p:nvSpPr>
        <p:spPr>
          <a:xfrm>
            <a:off x="11216640" y="6858000"/>
            <a:ext cx="1069954" cy="578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B050"/>
                </a:solidFill>
              </a:rPr>
              <a:t>week </a:t>
            </a:r>
            <a:r>
              <a:rPr lang="en-US" altLang="ko-KR" sz="2400" dirty="0">
                <a:solidFill>
                  <a:srgbClr val="00B050"/>
                </a:solidFill>
              </a:rPr>
              <a:t>2</a:t>
            </a:r>
            <a:endParaRPr lang="ko-Kore-KR" sz="2400" dirty="0">
              <a:solidFill>
                <a:srgbClr val="00B050"/>
              </a:solidFill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618387EB-79C7-B848-8C39-392B62BF4926}"/>
              </a:ext>
            </a:extLst>
          </p:cNvPr>
          <p:cNvSpPr txBox="1">
            <a:spLocks/>
          </p:cNvSpPr>
          <p:nvPr/>
        </p:nvSpPr>
        <p:spPr>
          <a:xfrm>
            <a:off x="-30480" y="0"/>
            <a:ext cx="4899041" cy="77847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sz="4400" b="1" dirty="0" err="1">
                <a:solidFill>
                  <a:schemeClr val="accent2"/>
                </a:solidFill>
              </a:rPr>
              <a:t>printf</a:t>
            </a:r>
            <a:r>
              <a:rPr lang="en-US" altLang="ko-Kore-KR" sz="4400" b="1" dirty="0">
                <a:solidFill>
                  <a:schemeClr val="accent2"/>
                </a:solidFill>
              </a:rPr>
              <a:t>(“hello world!”);</a:t>
            </a:r>
            <a:endParaRPr lang="ko-Kore-KR" sz="4400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79B5DD-417C-626C-A6A8-1CE171A94090}"/>
              </a:ext>
            </a:extLst>
          </p:cNvPr>
          <p:cNvSpPr txBox="1"/>
          <p:nvPr/>
        </p:nvSpPr>
        <p:spPr>
          <a:xfrm>
            <a:off x="242570" y="626082"/>
            <a:ext cx="2611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2">
                    <a:lumMod val="75000"/>
                  </a:schemeClr>
                </a:solidFill>
              </a:rPr>
              <a:t>변수</a:t>
            </a:r>
            <a:r>
              <a:rPr kumimoji="1" lang="en-US" altLang="ko-KR" sz="3200" dirty="0">
                <a:solidFill>
                  <a:schemeClr val="bg2">
                    <a:lumMod val="75000"/>
                  </a:schemeClr>
                </a:solidFill>
              </a:rPr>
              <a:t>(Variable)</a:t>
            </a:r>
            <a:endParaRPr kumimoji="1" lang="ko-Kore-KR" altLang="en-US" sz="3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그림 10" descr="텍스트, 메뉴, 스크린샷, 번호이(가) 표시된 사진&#10;&#10;자동 생성된 설명">
            <a:extLst>
              <a:ext uri="{FF2B5EF4-FFF2-40B4-BE49-F238E27FC236}">
                <a16:creationId xmlns:a16="http://schemas.microsoft.com/office/drawing/2014/main" id="{95BEAA87-BE24-7613-15CB-FEF9C28C6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589" y="1261545"/>
            <a:ext cx="7573178" cy="505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81491D1-B6E8-3BFB-42CF-945A32013856}"/>
              </a:ext>
            </a:extLst>
          </p:cNvPr>
          <p:cNvSpPr/>
          <p:nvPr/>
        </p:nvSpPr>
        <p:spPr>
          <a:xfrm>
            <a:off x="-30480" y="6461759"/>
            <a:ext cx="12240000" cy="454047"/>
          </a:xfrm>
          <a:prstGeom prst="rect">
            <a:avLst/>
          </a:prstGeom>
          <a:solidFill>
            <a:schemeClr val="accent1">
              <a:alpha val="349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025642-B38D-A74A-8F24-F7D52B9A8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2127" y="6792119"/>
            <a:ext cx="3941379" cy="131762"/>
          </a:xfrm>
        </p:spPr>
        <p:txBody>
          <a:bodyPr>
            <a:noAutofit/>
          </a:bodyPr>
          <a:lstStyle/>
          <a:p>
            <a:r>
              <a:rPr lang="en-US" altLang="ko-Kore-KR" sz="2000" dirty="0" err="1">
                <a:solidFill>
                  <a:srgbClr val="7030A0"/>
                </a:solidFill>
              </a:rPr>
              <a:t>SangMyeong</a:t>
            </a:r>
            <a:r>
              <a:rPr lang="en-US" altLang="ko-Kore-KR" sz="2000" dirty="0">
                <a:solidFill>
                  <a:srgbClr val="7030A0"/>
                </a:solidFill>
              </a:rPr>
              <a:t> Coding Education</a:t>
            </a:r>
            <a:endParaRPr lang="ko-Kore-KR" sz="2000" dirty="0">
              <a:solidFill>
                <a:srgbClr val="7030A0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5A16A8-C921-DD4F-8509-1F06F45DE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3318" y="6512447"/>
            <a:ext cx="2827283" cy="467903"/>
          </a:xfrm>
        </p:spPr>
        <p:txBody>
          <a:bodyPr>
            <a:normAutofit/>
          </a:bodyPr>
          <a:lstStyle/>
          <a:p>
            <a:r>
              <a:rPr lang="en-US" altLang="ko-KR" dirty="0"/>
              <a:t>hello</a:t>
            </a:r>
            <a:r>
              <a:rPr lang="ko-KR" altLang="en-US" dirty="0"/>
              <a:t> </a:t>
            </a:r>
            <a:r>
              <a:rPr lang="en-US" altLang="ko-KR" dirty="0"/>
              <a:t>world</a:t>
            </a:r>
            <a:endParaRPr lang="ko-Kore-KR" altLang="ko-Kore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AA94350-F7A7-7F4D-9274-C4E68FEFACC2}"/>
              </a:ext>
            </a:extLst>
          </p:cNvPr>
          <p:cNvSpPr txBox="1">
            <a:spLocks/>
          </p:cNvSpPr>
          <p:nvPr/>
        </p:nvSpPr>
        <p:spPr>
          <a:xfrm>
            <a:off x="11216640" y="6858000"/>
            <a:ext cx="1069954" cy="578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B050"/>
                </a:solidFill>
              </a:rPr>
              <a:t>week </a:t>
            </a:r>
            <a:r>
              <a:rPr lang="en-US" altLang="ko-KR" sz="2400" dirty="0">
                <a:solidFill>
                  <a:srgbClr val="00B050"/>
                </a:solidFill>
              </a:rPr>
              <a:t>2</a:t>
            </a:r>
            <a:endParaRPr lang="ko-Kore-KR" sz="2400" dirty="0">
              <a:solidFill>
                <a:srgbClr val="00B050"/>
              </a:solidFill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618387EB-79C7-B848-8C39-392B62BF4926}"/>
              </a:ext>
            </a:extLst>
          </p:cNvPr>
          <p:cNvSpPr txBox="1">
            <a:spLocks/>
          </p:cNvSpPr>
          <p:nvPr/>
        </p:nvSpPr>
        <p:spPr>
          <a:xfrm>
            <a:off x="-30480" y="0"/>
            <a:ext cx="4899041" cy="77847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sz="4400" b="1" dirty="0" err="1">
                <a:solidFill>
                  <a:schemeClr val="accent2"/>
                </a:solidFill>
              </a:rPr>
              <a:t>printf</a:t>
            </a:r>
            <a:r>
              <a:rPr lang="en-US" altLang="ko-Kore-KR" sz="4400" b="1" dirty="0">
                <a:solidFill>
                  <a:schemeClr val="accent2"/>
                </a:solidFill>
              </a:rPr>
              <a:t>(“hello world!”);</a:t>
            </a:r>
            <a:endParaRPr lang="ko-Kore-KR" sz="4400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79B5DD-417C-626C-A6A8-1CE171A94090}"/>
              </a:ext>
            </a:extLst>
          </p:cNvPr>
          <p:cNvSpPr txBox="1"/>
          <p:nvPr/>
        </p:nvSpPr>
        <p:spPr>
          <a:xfrm>
            <a:off x="242570" y="626082"/>
            <a:ext cx="2611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2">
                    <a:lumMod val="75000"/>
                  </a:schemeClr>
                </a:solidFill>
              </a:rPr>
              <a:t>변수</a:t>
            </a:r>
            <a:r>
              <a:rPr kumimoji="1" lang="en-US" altLang="ko-KR" sz="3200" dirty="0">
                <a:solidFill>
                  <a:schemeClr val="bg2">
                    <a:lumMod val="75000"/>
                  </a:schemeClr>
                </a:solidFill>
              </a:rPr>
              <a:t>(Variable)</a:t>
            </a:r>
            <a:endParaRPr kumimoji="1" lang="ko-Kore-KR" altLang="en-US" sz="3200" dirty="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3EC332E-560B-CB91-A7C0-B506E9E17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080287"/>
              </p:ext>
            </p:extLst>
          </p:nvPr>
        </p:nvGraphicFramePr>
        <p:xfrm>
          <a:off x="900835" y="2053755"/>
          <a:ext cx="10425796" cy="1930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6449">
                  <a:extLst>
                    <a:ext uri="{9D8B030D-6E8A-4147-A177-3AD203B41FA5}">
                      <a16:colId xmlns:a16="http://schemas.microsoft.com/office/drawing/2014/main" val="4091730363"/>
                    </a:ext>
                  </a:extLst>
                </a:gridCol>
                <a:gridCol w="2606449">
                  <a:extLst>
                    <a:ext uri="{9D8B030D-6E8A-4147-A177-3AD203B41FA5}">
                      <a16:colId xmlns:a16="http://schemas.microsoft.com/office/drawing/2014/main" val="3933963285"/>
                    </a:ext>
                  </a:extLst>
                </a:gridCol>
                <a:gridCol w="2606449">
                  <a:extLst>
                    <a:ext uri="{9D8B030D-6E8A-4147-A177-3AD203B41FA5}">
                      <a16:colId xmlns:a16="http://schemas.microsoft.com/office/drawing/2014/main" val="2036500010"/>
                    </a:ext>
                  </a:extLst>
                </a:gridCol>
                <a:gridCol w="2606449">
                  <a:extLst>
                    <a:ext uri="{9D8B030D-6E8A-4147-A177-3AD203B41FA5}">
                      <a16:colId xmlns:a16="http://schemas.microsoft.com/office/drawing/2014/main" val="3258105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Int ( Integer , </a:t>
                      </a:r>
                      <a:r>
                        <a:rPr lang="ko-Kore-KR" altLang="en-US" dirty="0"/>
                        <a:t>정수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)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Float ( </a:t>
                      </a:r>
                      <a:r>
                        <a:rPr lang="ko-KR" altLang="en-US" dirty="0"/>
                        <a:t>실수 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 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Double ( </a:t>
                      </a:r>
                      <a:r>
                        <a:rPr lang="ko-KR" altLang="en-US" dirty="0"/>
                        <a:t>긴 실수 </a:t>
                      </a:r>
                      <a:r>
                        <a:rPr lang="en-US" altLang="ko-KR" dirty="0"/>
                        <a:t>)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Char ( Character, </a:t>
                      </a:r>
                      <a:r>
                        <a:rPr lang="ko-KR" altLang="en-US" dirty="0"/>
                        <a:t>문자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18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4</a:t>
                      </a:r>
                      <a:r>
                        <a:rPr lang="en-US" altLang="ko-KR" dirty="0"/>
                        <a:t>byte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4byte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8byte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1byte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586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-2,147,483,648 ~ 2,147,483,647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ko-Kore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3.4E-38(-3.4*10^38) ~ 3.4E+38(3.4*10^38) (7digits)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ko-Kore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1.79E-308(-1.79*10^308) ~ 1.79E+308(1.79*10^308) (15digits)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-128 ~ 127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71763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CA737EA-13CD-DBF2-3939-3CA4FD2CB777}"/>
              </a:ext>
            </a:extLst>
          </p:cNvPr>
          <p:cNvSpPr txBox="1"/>
          <p:nvPr/>
        </p:nvSpPr>
        <p:spPr>
          <a:xfrm>
            <a:off x="242570" y="1422432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highlight>
                  <a:srgbClr val="00FF00"/>
                </a:highlight>
              </a:rPr>
              <a:t>변수별</a:t>
            </a:r>
            <a:r>
              <a:rPr kumimoji="1" lang="ko-KR" altLang="en-US" dirty="0">
                <a:highlight>
                  <a:srgbClr val="00FF00"/>
                </a:highlight>
              </a:rPr>
              <a:t> 표현가능 범위</a:t>
            </a:r>
            <a:endParaRPr kumimoji="1" lang="ko-Kore-KR" altLang="en-US" dirty="0">
              <a:highlight>
                <a:srgbClr val="00FF00"/>
              </a:highlight>
            </a:endParaRPr>
          </a:p>
        </p:txBody>
      </p:sp>
      <p:pic>
        <p:nvPicPr>
          <p:cNvPr id="11" name="그림 10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CB00737E-39C4-B448-4B6D-530C31437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71" y="3779596"/>
            <a:ext cx="4899042" cy="2437494"/>
          </a:xfrm>
          <a:prstGeom prst="rect">
            <a:avLst/>
          </a:prstGeom>
        </p:spPr>
      </p:pic>
      <p:pic>
        <p:nvPicPr>
          <p:cNvPr id="14" name="그림 1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13518073-A693-06C7-9FCF-98AF2DCE2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251" y="3429000"/>
            <a:ext cx="5201778" cy="2809556"/>
          </a:xfrm>
          <a:prstGeom prst="rect">
            <a:avLst/>
          </a:prstGeom>
        </p:spPr>
      </p:pic>
      <p:sp>
        <p:nvSpPr>
          <p:cNvPr id="15" name="액자 14">
            <a:extLst>
              <a:ext uri="{FF2B5EF4-FFF2-40B4-BE49-F238E27FC236}">
                <a16:creationId xmlns:a16="http://schemas.microsoft.com/office/drawing/2014/main" id="{6CD7E345-BFCD-F68D-8E88-77273CCC015A}"/>
              </a:ext>
            </a:extLst>
          </p:cNvPr>
          <p:cNvSpPr/>
          <p:nvPr/>
        </p:nvSpPr>
        <p:spPr>
          <a:xfrm>
            <a:off x="2261937" y="4254366"/>
            <a:ext cx="845555" cy="269508"/>
          </a:xfrm>
          <a:prstGeom prst="fram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7DA142F9-5E50-C6A5-6DC2-C1D47E33D133}"/>
              </a:ext>
            </a:extLst>
          </p:cNvPr>
          <p:cNvSpPr/>
          <p:nvPr/>
        </p:nvSpPr>
        <p:spPr>
          <a:xfrm>
            <a:off x="1638562" y="5979854"/>
            <a:ext cx="845555" cy="269508"/>
          </a:xfrm>
          <a:prstGeom prst="fram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EF2852F8-1191-F191-DDE9-5476CC158C97}"/>
              </a:ext>
            </a:extLst>
          </p:cNvPr>
          <p:cNvSpPr/>
          <p:nvPr/>
        </p:nvSpPr>
        <p:spPr>
          <a:xfrm>
            <a:off x="7063452" y="6019736"/>
            <a:ext cx="845555" cy="269508"/>
          </a:xfrm>
          <a:prstGeom prst="fram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9149F240-2D03-D17F-5811-94FA12432B5F}"/>
              </a:ext>
            </a:extLst>
          </p:cNvPr>
          <p:cNvSpPr/>
          <p:nvPr/>
        </p:nvSpPr>
        <p:spPr>
          <a:xfrm>
            <a:off x="6930853" y="3887635"/>
            <a:ext cx="1626006" cy="269508"/>
          </a:xfrm>
          <a:prstGeom prst="fram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138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81491D1-B6E8-3BFB-42CF-945A32013856}"/>
              </a:ext>
            </a:extLst>
          </p:cNvPr>
          <p:cNvSpPr/>
          <p:nvPr/>
        </p:nvSpPr>
        <p:spPr>
          <a:xfrm>
            <a:off x="-30480" y="6461759"/>
            <a:ext cx="12240000" cy="454047"/>
          </a:xfrm>
          <a:prstGeom prst="rect">
            <a:avLst/>
          </a:prstGeom>
          <a:solidFill>
            <a:schemeClr val="accent1">
              <a:alpha val="349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025642-B38D-A74A-8F24-F7D52B9A8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2127" y="6792119"/>
            <a:ext cx="3941379" cy="131762"/>
          </a:xfrm>
        </p:spPr>
        <p:txBody>
          <a:bodyPr>
            <a:noAutofit/>
          </a:bodyPr>
          <a:lstStyle/>
          <a:p>
            <a:r>
              <a:rPr lang="en-US" altLang="ko-Kore-KR" sz="2000" dirty="0" err="1">
                <a:solidFill>
                  <a:srgbClr val="7030A0"/>
                </a:solidFill>
              </a:rPr>
              <a:t>SangMyeong</a:t>
            </a:r>
            <a:r>
              <a:rPr lang="en-US" altLang="ko-Kore-KR" sz="2000" dirty="0">
                <a:solidFill>
                  <a:srgbClr val="7030A0"/>
                </a:solidFill>
              </a:rPr>
              <a:t> Coding Education</a:t>
            </a:r>
            <a:endParaRPr lang="ko-Kore-KR" sz="2000" dirty="0">
              <a:solidFill>
                <a:srgbClr val="7030A0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5A16A8-C921-DD4F-8509-1F06F45DE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3318" y="6512447"/>
            <a:ext cx="2827283" cy="467903"/>
          </a:xfrm>
        </p:spPr>
        <p:txBody>
          <a:bodyPr>
            <a:normAutofit/>
          </a:bodyPr>
          <a:lstStyle/>
          <a:p>
            <a:r>
              <a:rPr lang="en-US" altLang="ko-KR" dirty="0"/>
              <a:t>hello</a:t>
            </a:r>
            <a:r>
              <a:rPr lang="ko-KR" altLang="en-US" dirty="0"/>
              <a:t> </a:t>
            </a:r>
            <a:r>
              <a:rPr lang="en-US" altLang="ko-KR" dirty="0"/>
              <a:t>world</a:t>
            </a:r>
            <a:endParaRPr lang="ko-Kore-KR" altLang="ko-Kore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AA94350-F7A7-7F4D-9274-C4E68FEFACC2}"/>
              </a:ext>
            </a:extLst>
          </p:cNvPr>
          <p:cNvSpPr txBox="1">
            <a:spLocks/>
          </p:cNvSpPr>
          <p:nvPr/>
        </p:nvSpPr>
        <p:spPr>
          <a:xfrm>
            <a:off x="11216640" y="6858000"/>
            <a:ext cx="1069954" cy="578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B050"/>
                </a:solidFill>
              </a:rPr>
              <a:t>week </a:t>
            </a:r>
            <a:r>
              <a:rPr lang="en-US" altLang="ko-KR" sz="2400" dirty="0">
                <a:solidFill>
                  <a:srgbClr val="00B050"/>
                </a:solidFill>
              </a:rPr>
              <a:t>2</a:t>
            </a:r>
            <a:endParaRPr lang="ko-Kore-KR" sz="2400" dirty="0">
              <a:solidFill>
                <a:srgbClr val="00B050"/>
              </a:solidFill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618387EB-79C7-B848-8C39-392B62BF4926}"/>
              </a:ext>
            </a:extLst>
          </p:cNvPr>
          <p:cNvSpPr txBox="1">
            <a:spLocks/>
          </p:cNvSpPr>
          <p:nvPr/>
        </p:nvSpPr>
        <p:spPr>
          <a:xfrm>
            <a:off x="-1451" y="0"/>
            <a:ext cx="4899041" cy="778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400" b="1" dirty="0" err="1">
                <a:solidFill>
                  <a:schemeClr val="accent2"/>
                </a:solidFill>
              </a:rPr>
              <a:t>scanf</a:t>
            </a:r>
            <a:r>
              <a:rPr lang="en-US" altLang="ko-KR" sz="4400" b="1" dirty="0">
                <a:solidFill>
                  <a:schemeClr val="accent2"/>
                </a:solidFill>
              </a:rPr>
              <a:t>(“%</a:t>
            </a:r>
            <a:r>
              <a:rPr lang="en-US" altLang="ko-KR" sz="4400" b="1" dirty="0" err="1">
                <a:solidFill>
                  <a:schemeClr val="accent2"/>
                </a:solidFill>
              </a:rPr>
              <a:t>d”,&amp;a</a:t>
            </a:r>
            <a:r>
              <a:rPr lang="en-US" altLang="ko-KR" sz="4400" b="1" dirty="0">
                <a:solidFill>
                  <a:schemeClr val="accent2"/>
                </a:solidFill>
              </a:rPr>
              <a:t>);</a:t>
            </a:r>
            <a:endParaRPr lang="ko-Kore-KR" sz="4400" b="1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782B32-0D69-1011-0C70-7E374C901650}"/>
              </a:ext>
            </a:extLst>
          </p:cNvPr>
          <p:cNvSpPr txBox="1"/>
          <p:nvPr/>
        </p:nvSpPr>
        <p:spPr>
          <a:xfrm>
            <a:off x="185215" y="778476"/>
            <a:ext cx="28327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scan format ?  Format scan !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형식을 맞춰 입력한다</a:t>
            </a:r>
            <a:r>
              <a:rPr kumimoji="1" lang="en-US" altLang="ko-KR" dirty="0"/>
              <a:t>!</a:t>
            </a:r>
            <a:endParaRPr kumimoji="1" lang="ko-Kore-KR" altLang="en-US" dirty="0"/>
          </a:p>
        </p:txBody>
      </p:sp>
      <p:pic>
        <p:nvPicPr>
          <p:cNvPr id="13" name="그림 12" descr="텍스트, 소프트웨어, 스크린샷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4DB51AC6-8EA8-CC8E-82D7-7406B8C34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75" y="1926284"/>
            <a:ext cx="10842643" cy="3610134"/>
          </a:xfrm>
          <a:prstGeom prst="rect">
            <a:avLst/>
          </a:prstGeom>
        </p:spPr>
      </p:pic>
      <p:sp>
        <p:nvSpPr>
          <p:cNvPr id="14" name="액자 13">
            <a:extLst>
              <a:ext uri="{FF2B5EF4-FFF2-40B4-BE49-F238E27FC236}">
                <a16:creationId xmlns:a16="http://schemas.microsoft.com/office/drawing/2014/main" id="{EC4189A0-3DDF-7CC2-8DCB-74A55836946D}"/>
              </a:ext>
            </a:extLst>
          </p:cNvPr>
          <p:cNvSpPr/>
          <p:nvPr/>
        </p:nvSpPr>
        <p:spPr>
          <a:xfrm>
            <a:off x="1638562" y="3222171"/>
            <a:ext cx="8303724" cy="391886"/>
          </a:xfrm>
          <a:prstGeom prst="fram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3547A336-74B0-62A1-E9F2-5DEE50FF8624}"/>
              </a:ext>
            </a:extLst>
          </p:cNvPr>
          <p:cNvSpPr/>
          <p:nvPr/>
        </p:nvSpPr>
        <p:spPr>
          <a:xfrm>
            <a:off x="876562" y="5109028"/>
            <a:ext cx="4827552" cy="478078"/>
          </a:xfrm>
          <a:prstGeom prst="fram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3129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81491D1-B6E8-3BFB-42CF-945A32013856}"/>
              </a:ext>
            </a:extLst>
          </p:cNvPr>
          <p:cNvSpPr/>
          <p:nvPr/>
        </p:nvSpPr>
        <p:spPr>
          <a:xfrm>
            <a:off x="-30480" y="6461759"/>
            <a:ext cx="12240000" cy="454047"/>
          </a:xfrm>
          <a:prstGeom prst="rect">
            <a:avLst/>
          </a:prstGeom>
          <a:solidFill>
            <a:schemeClr val="accent1">
              <a:alpha val="349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025642-B38D-A74A-8F24-F7D52B9A8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2127" y="6792119"/>
            <a:ext cx="3941379" cy="131762"/>
          </a:xfrm>
        </p:spPr>
        <p:txBody>
          <a:bodyPr>
            <a:noAutofit/>
          </a:bodyPr>
          <a:lstStyle/>
          <a:p>
            <a:r>
              <a:rPr lang="en-US" altLang="ko-Kore-KR" sz="2000" dirty="0" err="1">
                <a:solidFill>
                  <a:srgbClr val="7030A0"/>
                </a:solidFill>
              </a:rPr>
              <a:t>SangMyeong</a:t>
            </a:r>
            <a:r>
              <a:rPr lang="en-US" altLang="ko-Kore-KR" sz="2000" dirty="0">
                <a:solidFill>
                  <a:srgbClr val="7030A0"/>
                </a:solidFill>
              </a:rPr>
              <a:t> Coding Education</a:t>
            </a:r>
            <a:endParaRPr lang="ko-Kore-KR" sz="2000" dirty="0">
              <a:solidFill>
                <a:srgbClr val="7030A0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5A16A8-C921-DD4F-8509-1F06F45DE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3318" y="6512447"/>
            <a:ext cx="2827283" cy="467903"/>
          </a:xfrm>
        </p:spPr>
        <p:txBody>
          <a:bodyPr>
            <a:normAutofit/>
          </a:bodyPr>
          <a:lstStyle/>
          <a:p>
            <a:r>
              <a:rPr lang="en-US" altLang="ko-KR" dirty="0"/>
              <a:t>hello</a:t>
            </a:r>
            <a:r>
              <a:rPr lang="ko-KR" altLang="en-US" dirty="0"/>
              <a:t> </a:t>
            </a:r>
            <a:r>
              <a:rPr lang="en-US" altLang="ko-KR" dirty="0"/>
              <a:t>world</a:t>
            </a:r>
            <a:endParaRPr lang="ko-Kore-KR" altLang="ko-Kore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AA94350-F7A7-7F4D-9274-C4E68FEFACC2}"/>
              </a:ext>
            </a:extLst>
          </p:cNvPr>
          <p:cNvSpPr txBox="1">
            <a:spLocks/>
          </p:cNvSpPr>
          <p:nvPr/>
        </p:nvSpPr>
        <p:spPr>
          <a:xfrm>
            <a:off x="11216640" y="6858000"/>
            <a:ext cx="1069954" cy="578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B050"/>
                </a:solidFill>
              </a:rPr>
              <a:t>week </a:t>
            </a:r>
            <a:r>
              <a:rPr lang="en-US" altLang="ko-KR" sz="2400" dirty="0">
                <a:solidFill>
                  <a:srgbClr val="00B050"/>
                </a:solidFill>
              </a:rPr>
              <a:t>2</a:t>
            </a:r>
            <a:endParaRPr lang="ko-Kore-KR" sz="2400" dirty="0">
              <a:solidFill>
                <a:srgbClr val="00B050"/>
              </a:solidFill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618387EB-79C7-B848-8C39-392B62BF4926}"/>
              </a:ext>
            </a:extLst>
          </p:cNvPr>
          <p:cNvSpPr txBox="1">
            <a:spLocks/>
          </p:cNvSpPr>
          <p:nvPr/>
        </p:nvSpPr>
        <p:spPr>
          <a:xfrm>
            <a:off x="-30480" y="0"/>
            <a:ext cx="4899041" cy="77847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sz="4400" b="1" dirty="0" err="1">
                <a:solidFill>
                  <a:schemeClr val="accent2"/>
                </a:solidFill>
              </a:rPr>
              <a:t>printf</a:t>
            </a:r>
            <a:r>
              <a:rPr lang="en-US" altLang="ko-Kore-KR" sz="4400" b="1" dirty="0">
                <a:solidFill>
                  <a:schemeClr val="accent2"/>
                </a:solidFill>
              </a:rPr>
              <a:t>(“hello world!”);</a:t>
            </a:r>
            <a:endParaRPr lang="ko-Kore-KR" sz="4400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79B5DD-417C-626C-A6A8-1CE171A94090}"/>
              </a:ext>
            </a:extLst>
          </p:cNvPr>
          <p:cNvSpPr txBox="1"/>
          <p:nvPr/>
        </p:nvSpPr>
        <p:spPr>
          <a:xfrm>
            <a:off x="242570" y="626082"/>
            <a:ext cx="2611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bg2">
                    <a:lumMod val="75000"/>
                  </a:schemeClr>
                </a:solidFill>
              </a:rPr>
              <a:t>변수</a:t>
            </a:r>
            <a:r>
              <a:rPr kumimoji="1" lang="en-US" altLang="ko-KR" sz="3200" dirty="0">
                <a:solidFill>
                  <a:schemeClr val="bg2">
                    <a:lumMod val="75000"/>
                  </a:schemeClr>
                </a:solidFill>
              </a:rPr>
              <a:t>(Variable)</a:t>
            </a:r>
            <a:endParaRPr kumimoji="1" lang="ko-Kore-KR" altLang="en-US" sz="3200" dirty="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9851E0C-FC93-DD6B-67DB-FEE3F899E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645654"/>
              </p:ext>
            </p:extLst>
          </p:nvPr>
        </p:nvGraphicFramePr>
        <p:xfrm>
          <a:off x="8788158" y="1274409"/>
          <a:ext cx="1073150" cy="455617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73150">
                  <a:extLst>
                    <a:ext uri="{9D8B030D-6E8A-4147-A177-3AD203B41FA5}">
                      <a16:colId xmlns:a16="http://schemas.microsoft.com/office/drawing/2014/main" val="2173396650"/>
                    </a:ext>
                  </a:extLst>
                </a:gridCol>
              </a:tblGrid>
              <a:tr h="44803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RAM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6968465"/>
                  </a:ext>
                </a:extLst>
              </a:tr>
              <a:tr h="513517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27494"/>
                  </a:ext>
                </a:extLst>
              </a:tr>
              <a:tr h="2054068">
                <a:tc>
                  <a:txBody>
                    <a:bodyPr/>
                    <a:lstStyle/>
                    <a:p>
                      <a:endParaRPr lang="en-US" altLang="ko-Kore-KR" sz="1600" dirty="0"/>
                    </a:p>
                    <a:p>
                      <a:endParaRPr lang="en-US" altLang="ko-Kore-KR" sz="1600" dirty="0"/>
                    </a:p>
                    <a:p>
                      <a:endParaRPr lang="en-US" altLang="ko-Kore-KR" sz="1600" dirty="0"/>
                    </a:p>
                    <a:p>
                      <a:r>
                        <a:rPr lang="en-US" altLang="ko-Kore-KR" sz="1600" dirty="0" err="1"/>
                        <a:t>test_value</a:t>
                      </a:r>
                      <a:endParaRPr lang="ko-Kore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0033"/>
                  </a:ext>
                </a:extLst>
              </a:tr>
              <a:tr h="513517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000177"/>
                  </a:ext>
                </a:extLst>
              </a:tr>
              <a:tr h="513517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933841"/>
                  </a:ext>
                </a:extLst>
              </a:tr>
              <a:tr h="513517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326853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71B6BFF-28D0-C3B6-B228-86413A11DE44}"/>
              </a:ext>
            </a:extLst>
          </p:cNvPr>
          <p:cNvSpPr txBox="1"/>
          <p:nvPr/>
        </p:nvSpPr>
        <p:spPr>
          <a:xfrm>
            <a:off x="9922267" y="174438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0x000000001</a:t>
            </a:r>
            <a:endParaRPr kumimoji="1"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58D3E-6ED2-14B0-FEC1-487788AE2435}"/>
              </a:ext>
            </a:extLst>
          </p:cNvPr>
          <p:cNvSpPr txBox="1"/>
          <p:nvPr/>
        </p:nvSpPr>
        <p:spPr>
          <a:xfrm>
            <a:off x="9922267" y="5353289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0x000000008</a:t>
            </a:r>
            <a:endParaRPr kumimoji="1" lang="ko-Kore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6B9C90-3FB1-F882-57A9-BC2840D0ED3B}"/>
              </a:ext>
            </a:extLst>
          </p:cNvPr>
          <p:cNvSpPr txBox="1"/>
          <p:nvPr/>
        </p:nvSpPr>
        <p:spPr>
          <a:xfrm>
            <a:off x="9909772" y="4290874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0x000000006</a:t>
            </a:r>
            <a:endParaRPr kumimoji="1" lang="ko-Kore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CC89A7-EE03-1AD4-0B43-85AB1846C96A}"/>
              </a:ext>
            </a:extLst>
          </p:cNvPr>
          <p:cNvSpPr txBox="1"/>
          <p:nvPr/>
        </p:nvSpPr>
        <p:spPr>
          <a:xfrm>
            <a:off x="9909772" y="48389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0x000000007</a:t>
            </a:r>
            <a:endParaRPr kumimoji="1" lang="ko-Kore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7E58CA-7F18-D66A-A085-745026E61EBB}"/>
              </a:ext>
            </a:extLst>
          </p:cNvPr>
          <p:cNvSpPr txBox="1"/>
          <p:nvPr/>
        </p:nvSpPr>
        <p:spPr>
          <a:xfrm>
            <a:off x="9922267" y="224736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0x00000000</a:t>
            </a:r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6C071C-9DE6-7727-DAEA-D46296F3CB04}"/>
              </a:ext>
            </a:extLst>
          </p:cNvPr>
          <p:cNvSpPr txBox="1"/>
          <p:nvPr/>
        </p:nvSpPr>
        <p:spPr>
          <a:xfrm>
            <a:off x="9981295" y="1320045"/>
            <a:ext cx="18325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dirty="0">
                <a:highlight>
                  <a:srgbClr val="FFFF00"/>
                </a:highlight>
              </a:rPr>
              <a:t>주소는</a:t>
            </a:r>
            <a:r>
              <a:rPr kumimoji="1" lang="ko-KR" altLang="en-US" sz="1200" dirty="0">
                <a:highlight>
                  <a:srgbClr val="FFFF00"/>
                </a:highlight>
              </a:rPr>
              <a:t> </a:t>
            </a:r>
            <a:r>
              <a:rPr kumimoji="1" lang="en-US" altLang="ko-KR" sz="1200" dirty="0">
                <a:highlight>
                  <a:srgbClr val="FFFF00"/>
                </a:highlight>
              </a:rPr>
              <a:t>16</a:t>
            </a:r>
            <a:r>
              <a:rPr kumimoji="1" lang="ko-KR" altLang="en-US" sz="1200" dirty="0">
                <a:highlight>
                  <a:srgbClr val="FFFF00"/>
                </a:highlight>
              </a:rPr>
              <a:t>진수로 표현 됨</a:t>
            </a:r>
            <a:endParaRPr kumimoji="1" lang="ko-Kore-KR" altLang="en-US" sz="1200" dirty="0">
              <a:highlight>
                <a:srgbClr val="FF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E4EA02-EC2B-FAC0-8485-888E96299B13}"/>
              </a:ext>
            </a:extLst>
          </p:cNvPr>
          <p:cNvSpPr txBox="1"/>
          <p:nvPr/>
        </p:nvSpPr>
        <p:spPr>
          <a:xfrm>
            <a:off x="8814478" y="1813824"/>
            <a:ext cx="1071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dirty="0"/>
              <a:t>한칸에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1byte </a:t>
            </a:r>
            <a:endParaRPr kumimoji="1" lang="ko-Kore-KR" altLang="en-US" sz="12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993433A-6FF7-768D-C685-1D92513BA938}"/>
              </a:ext>
            </a:extLst>
          </p:cNvPr>
          <p:cNvGrpSpPr/>
          <p:nvPr/>
        </p:nvGrpSpPr>
        <p:grpSpPr>
          <a:xfrm>
            <a:off x="5161921" y="3621479"/>
            <a:ext cx="2211253" cy="2015847"/>
            <a:chOff x="1508760" y="2686050"/>
            <a:chExt cx="1531620" cy="146304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C808C5C-575F-2A43-405F-E29A67FDCF02}"/>
                </a:ext>
              </a:extLst>
            </p:cNvPr>
            <p:cNvSpPr/>
            <p:nvPr/>
          </p:nvSpPr>
          <p:spPr>
            <a:xfrm>
              <a:off x="1508760" y="2686050"/>
              <a:ext cx="1531620" cy="1463040"/>
            </a:xfrm>
            <a:prstGeom prst="rect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3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8D3991C-B9BB-10E9-4EAD-77BD7012AA8A}"/>
                </a:ext>
              </a:extLst>
            </p:cNvPr>
            <p:cNvSpPr/>
            <p:nvPr/>
          </p:nvSpPr>
          <p:spPr>
            <a:xfrm>
              <a:off x="1508760" y="2697480"/>
              <a:ext cx="751840" cy="393665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dirty="0"/>
                <a:t>0xbf63520c</a:t>
              </a:r>
              <a:endParaRPr kumimoji="1" lang="ko-Kore-KR" altLang="en-US" sz="1200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D848813-72C6-D48E-C39D-FF1534454828}"/>
                </a:ext>
              </a:extLst>
            </p:cNvPr>
            <p:cNvSpPr/>
            <p:nvPr/>
          </p:nvSpPr>
          <p:spPr>
            <a:xfrm>
              <a:off x="2275840" y="2697480"/>
              <a:ext cx="751840" cy="393665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int</a:t>
              </a:r>
              <a:endParaRPr kumimoji="1" lang="ko-Kore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3CBA129-05ED-B748-CE50-529C42337B86}"/>
              </a:ext>
            </a:extLst>
          </p:cNvPr>
          <p:cNvGrpSpPr/>
          <p:nvPr/>
        </p:nvGrpSpPr>
        <p:grpSpPr>
          <a:xfrm>
            <a:off x="5114699" y="1064519"/>
            <a:ext cx="2211253" cy="2015847"/>
            <a:chOff x="1508760" y="2686050"/>
            <a:chExt cx="1531620" cy="146304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CBFEB88-DBA3-2B11-2753-FFBAE2102343}"/>
                </a:ext>
              </a:extLst>
            </p:cNvPr>
            <p:cNvSpPr/>
            <p:nvPr/>
          </p:nvSpPr>
          <p:spPr>
            <a:xfrm>
              <a:off x="1508760" y="2686050"/>
              <a:ext cx="1531620" cy="1463040"/>
            </a:xfrm>
            <a:prstGeom prst="rect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en-US" altLang="ko-Kore-KR" dirty="0"/>
            </a:p>
            <a:p>
              <a:pPr algn="ctr"/>
              <a:r>
                <a:rPr kumimoji="1" lang="ko-Kore-KR" altLang="en-US" dirty="0"/>
                <a:t>값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E9681E7-E582-CFB6-DFFE-84991F967DEF}"/>
                </a:ext>
              </a:extLst>
            </p:cNvPr>
            <p:cNvSpPr/>
            <p:nvPr/>
          </p:nvSpPr>
          <p:spPr>
            <a:xfrm>
              <a:off x="1508760" y="2697480"/>
              <a:ext cx="751840" cy="393665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/>
                <a:t>주소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FB60E1F-E1B2-9089-9795-A63AEB910AB4}"/>
                </a:ext>
              </a:extLst>
            </p:cNvPr>
            <p:cNvSpPr/>
            <p:nvPr/>
          </p:nvSpPr>
          <p:spPr>
            <a:xfrm>
              <a:off x="2275840" y="2697480"/>
              <a:ext cx="751840" cy="393665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/>
                <a:t>자료형</a:t>
              </a:r>
            </a:p>
          </p:txBody>
        </p:sp>
      </p:grpSp>
      <p:pic>
        <p:nvPicPr>
          <p:cNvPr id="32" name="그림 31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35E9BF5B-776B-817E-78C0-654709ACC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07" y="1836939"/>
            <a:ext cx="3911600" cy="952500"/>
          </a:xfrm>
          <a:prstGeom prst="rect">
            <a:avLst/>
          </a:prstGeom>
        </p:spPr>
      </p:pic>
      <p:pic>
        <p:nvPicPr>
          <p:cNvPr id="35" name="그림 34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5D375492-F0EF-5F99-CCD1-C1DF1C32E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56" y="4266142"/>
            <a:ext cx="4262715" cy="54650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64C0B3BF-27B8-CF3A-6C77-2A0ADDB18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35" y="5181650"/>
            <a:ext cx="3365500" cy="3048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C722CB0-F88F-9C41-5006-5B646F048C96}"/>
              </a:ext>
            </a:extLst>
          </p:cNvPr>
          <p:cNvSpPr txBox="1"/>
          <p:nvPr/>
        </p:nvSpPr>
        <p:spPr>
          <a:xfrm>
            <a:off x="699659" y="3486592"/>
            <a:ext cx="343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highlight>
                  <a:srgbClr val="FFFF00"/>
                </a:highlight>
              </a:rPr>
              <a:t>&amp; : </a:t>
            </a:r>
            <a:r>
              <a:rPr kumimoji="1" lang="ko-Kore-KR" altLang="en-US" dirty="0">
                <a:highlight>
                  <a:srgbClr val="FFFF00"/>
                </a:highlight>
              </a:rPr>
              <a:t>변수의</a:t>
            </a:r>
            <a:r>
              <a:rPr kumimoji="1" lang="ko-KR" altLang="en-US" dirty="0">
                <a:highlight>
                  <a:srgbClr val="FFFF00"/>
                </a:highlight>
              </a:rPr>
              <a:t> 주소를 지칭하는 기호</a:t>
            </a:r>
            <a:endParaRPr kumimoji="1" lang="ko-Kore-KR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79856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81491D1-B6E8-3BFB-42CF-945A32013856}"/>
              </a:ext>
            </a:extLst>
          </p:cNvPr>
          <p:cNvSpPr/>
          <p:nvPr/>
        </p:nvSpPr>
        <p:spPr>
          <a:xfrm>
            <a:off x="-30480" y="6461759"/>
            <a:ext cx="12240000" cy="454047"/>
          </a:xfrm>
          <a:prstGeom prst="rect">
            <a:avLst/>
          </a:prstGeom>
          <a:solidFill>
            <a:schemeClr val="accent1">
              <a:alpha val="349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025642-B38D-A74A-8F24-F7D52B9A8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2127" y="6792119"/>
            <a:ext cx="3941379" cy="131762"/>
          </a:xfrm>
        </p:spPr>
        <p:txBody>
          <a:bodyPr>
            <a:noAutofit/>
          </a:bodyPr>
          <a:lstStyle/>
          <a:p>
            <a:r>
              <a:rPr lang="en-US" altLang="ko-Kore-KR" sz="2000" dirty="0" err="1">
                <a:solidFill>
                  <a:srgbClr val="7030A0"/>
                </a:solidFill>
              </a:rPr>
              <a:t>SangMyeong</a:t>
            </a:r>
            <a:r>
              <a:rPr lang="en-US" altLang="ko-Kore-KR" sz="2000" dirty="0">
                <a:solidFill>
                  <a:srgbClr val="7030A0"/>
                </a:solidFill>
              </a:rPr>
              <a:t> Coding Education</a:t>
            </a:r>
            <a:endParaRPr lang="ko-Kore-KR" sz="2000" dirty="0">
              <a:solidFill>
                <a:srgbClr val="7030A0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5A16A8-C921-DD4F-8509-1F06F45DE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3318" y="6512447"/>
            <a:ext cx="2827283" cy="467903"/>
          </a:xfrm>
        </p:spPr>
        <p:txBody>
          <a:bodyPr>
            <a:normAutofit/>
          </a:bodyPr>
          <a:lstStyle/>
          <a:p>
            <a:r>
              <a:rPr lang="en-US" altLang="ko-KR" dirty="0"/>
              <a:t>hello</a:t>
            </a:r>
            <a:r>
              <a:rPr lang="ko-KR" altLang="en-US" dirty="0"/>
              <a:t> </a:t>
            </a:r>
            <a:r>
              <a:rPr lang="en-US" altLang="ko-KR" dirty="0"/>
              <a:t>world</a:t>
            </a:r>
            <a:endParaRPr lang="ko-Kore-KR" altLang="ko-Kore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AA94350-F7A7-7F4D-9274-C4E68FEFACC2}"/>
              </a:ext>
            </a:extLst>
          </p:cNvPr>
          <p:cNvSpPr txBox="1">
            <a:spLocks/>
          </p:cNvSpPr>
          <p:nvPr/>
        </p:nvSpPr>
        <p:spPr>
          <a:xfrm>
            <a:off x="11216640" y="6858000"/>
            <a:ext cx="1069954" cy="578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B050"/>
                </a:solidFill>
              </a:rPr>
              <a:t>week </a:t>
            </a:r>
            <a:r>
              <a:rPr lang="en-US" altLang="ko-KR" sz="2400" dirty="0">
                <a:solidFill>
                  <a:srgbClr val="00B050"/>
                </a:solidFill>
              </a:rPr>
              <a:t>2</a:t>
            </a:r>
            <a:endParaRPr lang="ko-Kore-KR" sz="2400" dirty="0">
              <a:solidFill>
                <a:srgbClr val="00B050"/>
              </a:solidFill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618387EB-79C7-B848-8C39-392B62BF4926}"/>
              </a:ext>
            </a:extLst>
          </p:cNvPr>
          <p:cNvSpPr txBox="1">
            <a:spLocks/>
          </p:cNvSpPr>
          <p:nvPr/>
        </p:nvSpPr>
        <p:spPr>
          <a:xfrm>
            <a:off x="-1451" y="0"/>
            <a:ext cx="4899041" cy="778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400" b="1" dirty="0" err="1">
                <a:solidFill>
                  <a:schemeClr val="accent2"/>
                </a:solidFill>
              </a:rPr>
              <a:t>scanf</a:t>
            </a:r>
            <a:r>
              <a:rPr lang="en-US" altLang="ko-KR" sz="4400" b="1" dirty="0">
                <a:solidFill>
                  <a:schemeClr val="accent2"/>
                </a:solidFill>
              </a:rPr>
              <a:t>(“%</a:t>
            </a:r>
            <a:r>
              <a:rPr lang="en-US" altLang="ko-KR" sz="4400" b="1" dirty="0" err="1">
                <a:solidFill>
                  <a:schemeClr val="accent2"/>
                </a:solidFill>
              </a:rPr>
              <a:t>d”,&amp;a</a:t>
            </a:r>
            <a:r>
              <a:rPr lang="en-US" altLang="ko-KR" sz="4400" b="1" dirty="0">
                <a:solidFill>
                  <a:schemeClr val="accent2"/>
                </a:solidFill>
              </a:rPr>
              <a:t>);</a:t>
            </a:r>
            <a:endParaRPr lang="ko-Kore-KR" sz="4400" b="1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782B32-0D69-1011-0C70-7E374C901650}"/>
              </a:ext>
            </a:extLst>
          </p:cNvPr>
          <p:cNvSpPr txBox="1"/>
          <p:nvPr/>
        </p:nvSpPr>
        <p:spPr>
          <a:xfrm>
            <a:off x="185215" y="778476"/>
            <a:ext cx="107652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getchar</a:t>
            </a:r>
            <a:r>
              <a:rPr kumimoji="1" lang="en-US" altLang="ko-KR" dirty="0"/>
              <a:t>() ?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우리가</a:t>
            </a:r>
            <a:r>
              <a:rPr kumimoji="1" lang="ko-KR" altLang="en-US" dirty="0"/>
              <a:t> 입력을 마치고 싶어서 누르는 </a:t>
            </a:r>
            <a:r>
              <a:rPr kumimoji="1" lang="en-US" altLang="ko-KR" dirty="0"/>
              <a:t>Enter </a:t>
            </a:r>
            <a:r>
              <a:rPr kumimoji="1" lang="ko-KR" altLang="en-US" dirty="0"/>
              <a:t>라는 키는 프로그램 상에서 </a:t>
            </a:r>
            <a:r>
              <a:rPr kumimoji="1" lang="ko-KR" altLang="en-US" dirty="0" err="1"/>
              <a:t>개행문자</a:t>
            </a:r>
            <a:r>
              <a:rPr kumimoji="1" lang="en-US" altLang="ko-KR" dirty="0"/>
              <a:t>(‘\n’) </a:t>
            </a:r>
            <a:r>
              <a:rPr kumimoji="1" lang="ko-KR" altLang="en-US" dirty="0"/>
              <a:t>로 인식된다</a:t>
            </a:r>
            <a:r>
              <a:rPr kumimoji="1" lang="en-US" altLang="ko-KR" dirty="0"/>
              <a:t>. </a:t>
            </a:r>
          </a:p>
          <a:p>
            <a:r>
              <a:rPr kumimoji="1" lang="en-US" altLang="ko-KR" dirty="0" err="1"/>
              <a:t>getchar</a:t>
            </a:r>
            <a:r>
              <a:rPr kumimoji="1" lang="en-US" altLang="ko-KR" dirty="0"/>
              <a:t>()</a:t>
            </a:r>
            <a:r>
              <a:rPr kumimoji="1" lang="ko-KR" altLang="en-US" dirty="0"/>
              <a:t> 는 버퍼에 </a:t>
            </a:r>
            <a:r>
              <a:rPr kumimoji="1" lang="ko-KR" altLang="en-US" dirty="0" err="1"/>
              <a:t>넣어놓은</a:t>
            </a:r>
            <a:r>
              <a:rPr kumimoji="1" lang="ko-KR" altLang="en-US" dirty="0"/>
              <a:t> 문자열을 꺼내</a:t>
            </a:r>
            <a:r>
              <a:rPr kumimoji="1" lang="en-US" altLang="ko-KR" dirty="0"/>
              <a:t> </a:t>
            </a:r>
            <a:r>
              <a:rPr kumimoji="1" lang="ko-KR" altLang="en-US" dirty="0"/>
              <a:t>놓는 것인데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일단 그냥 </a:t>
            </a:r>
            <a:r>
              <a:rPr kumimoji="1" lang="ko-KR" altLang="en-US" dirty="0" err="1"/>
              <a:t>개행문자를</a:t>
            </a:r>
            <a:r>
              <a:rPr kumimoji="1" lang="ko-KR" altLang="en-US" dirty="0"/>
              <a:t> 쟤가 먹는다고 생각합시다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>
                <a:highlight>
                  <a:srgbClr val="FFFF00"/>
                </a:highlight>
              </a:rPr>
              <a:t>‘</a:t>
            </a:r>
            <a:r>
              <a:rPr kumimoji="1" lang="ko-KR" altLang="en-US" dirty="0">
                <a:highlight>
                  <a:srgbClr val="FFFF00"/>
                </a:highlight>
              </a:rPr>
              <a:t> </a:t>
            </a:r>
            <a:r>
              <a:rPr kumimoji="1" lang="en-US" altLang="ko-KR" dirty="0">
                <a:highlight>
                  <a:srgbClr val="FFFF00"/>
                </a:highlight>
              </a:rPr>
              <a:t>\</a:t>
            </a:r>
            <a:r>
              <a:rPr kumimoji="1" lang="ko-KR" altLang="en-US" dirty="0">
                <a:highlight>
                  <a:srgbClr val="FFFF00"/>
                </a:highlight>
              </a:rPr>
              <a:t> </a:t>
            </a:r>
            <a:r>
              <a:rPr kumimoji="1" lang="en-US" altLang="ko-KR" dirty="0">
                <a:highlight>
                  <a:srgbClr val="FFFF00"/>
                </a:highlight>
              </a:rPr>
              <a:t>‘</a:t>
            </a:r>
            <a:r>
              <a:rPr kumimoji="1" lang="ko-KR" altLang="en-US" dirty="0">
                <a:highlight>
                  <a:srgbClr val="FFFF00"/>
                </a:highlight>
              </a:rPr>
              <a:t> 는 백스페이스 아래에 있는 문자입니다</a:t>
            </a:r>
            <a:r>
              <a:rPr kumimoji="1" lang="en-US" altLang="ko-KR" dirty="0">
                <a:highlight>
                  <a:srgbClr val="FFFF00"/>
                </a:highlight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0EEB193-40F8-9635-8016-99D905886B0E}"/>
              </a:ext>
            </a:extLst>
          </p:cNvPr>
          <p:cNvGrpSpPr/>
          <p:nvPr/>
        </p:nvGrpSpPr>
        <p:grpSpPr>
          <a:xfrm>
            <a:off x="324990" y="2309165"/>
            <a:ext cx="6781153" cy="3423978"/>
            <a:chOff x="789447" y="2309165"/>
            <a:chExt cx="10842643" cy="3660822"/>
          </a:xfrm>
        </p:grpSpPr>
        <p:pic>
          <p:nvPicPr>
            <p:cNvPr id="13" name="그림 12" descr="텍스트, 소프트웨어, 스크린샷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4DB51AC6-8EA8-CC8E-82D7-7406B8C34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9447" y="2309165"/>
              <a:ext cx="10842643" cy="3610134"/>
            </a:xfrm>
            <a:prstGeom prst="rect">
              <a:avLst/>
            </a:prstGeom>
          </p:spPr>
        </p:pic>
        <p:sp>
          <p:nvSpPr>
            <p:cNvPr id="14" name="액자 13">
              <a:extLst>
                <a:ext uri="{FF2B5EF4-FFF2-40B4-BE49-F238E27FC236}">
                  <a16:creationId xmlns:a16="http://schemas.microsoft.com/office/drawing/2014/main" id="{EC4189A0-3DDF-7CC2-8DCB-74A55836946D}"/>
                </a:ext>
              </a:extLst>
            </p:cNvPr>
            <p:cNvSpPr/>
            <p:nvPr/>
          </p:nvSpPr>
          <p:spPr>
            <a:xfrm>
              <a:off x="1711134" y="3605052"/>
              <a:ext cx="8303724" cy="391886"/>
            </a:xfrm>
            <a:prstGeom prst="fram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액자 22">
              <a:extLst>
                <a:ext uri="{FF2B5EF4-FFF2-40B4-BE49-F238E27FC236}">
                  <a16:creationId xmlns:a16="http://schemas.microsoft.com/office/drawing/2014/main" id="{3547A336-74B0-62A1-E9F2-5DEE50FF8624}"/>
                </a:ext>
              </a:extLst>
            </p:cNvPr>
            <p:cNvSpPr/>
            <p:nvPr/>
          </p:nvSpPr>
          <p:spPr>
            <a:xfrm>
              <a:off x="949134" y="5491909"/>
              <a:ext cx="4827552" cy="478078"/>
            </a:xfrm>
            <a:prstGeom prst="fram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533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81491D1-B6E8-3BFB-42CF-945A32013856}"/>
              </a:ext>
            </a:extLst>
          </p:cNvPr>
          <p:cNvSpPr/>
          <p:nvPr/>
        </p:nvSpPr>
        <p:spPr>
          <a:xfrm>
            <a:off x="-30480" y="6461759"/>
            <a:ext cx="12240000" cy="454047"/>
          </a:xfrm>
          <a:prstGeom prst="rect">
            <a:avLst/>
          </a:prstGeom>
          <a:solidFill>
            <a:schemeClr val="accent1">
              <a:alpha val="349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025642-B38D-A74A-8F24-F7D52B9A8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2127" y="6792119"/>
            <a:ext cx="3941379" cy="131762"/>
          </a:xfrm>
        </p:spPr>
        <p:txBody>
          <a:bodyPr>
            <a:noAutofit/>
          </a:bodyPr>
          <a:lstStyle/>
          <a:p>
            <a:r>
              <a:rPr lang="en-US" altLang="ko-Kore-KR" sz="2000" dirty="0" err="1">
                <a:solidFill>
                  <a:srgbClr val="7030A0"/>
                </a:solidFill>
              </a:rPr>
              <a:t>SangMyeong</a:t>
            </a:r>
            <a:r>
              <a:rPr lang="en-US" altLang="ko-Kore-KR" sz="2000" dirty="0">
                <a:solidFill>
                  <a:srgbClr val="7030A0"/>
                </a:solidFill>
              </a:rPr>
              <a:t> Coding Education</a:t>
            </a:r>
            <a:endParaRPr lang="ko-Kore-KR" sz="2000" dirty="0">
              <a:solidFill>
                <a:srgbClr val="7030A0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5A16A8-C921-DD4F-8509-1F06F45DE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3318" y="6512447"/>
            <a:ext cx="2827283" cy="467903"/>
          </a:xfrm>
        </p:spPr>
        <p:txBody>
          <a:bodyPr>
            <a:normAutofit/>
          </a:bodyPr>
          <a:lstStyle/>
          <a:p>
            <a:r>
              <a:rPr lang="en-US" altLang="ko-KR" dirty="0"/>
              <a:t>hello</a:t>
            </a:r>
            <a:r>
              <a:rPr lang="ko-KR" altLang="en-US" dirty="0"/>
              <a:t> </a:t>
            </a:r>
            <a:r>
              <a:rPr lang="en-US" altLang="ko-KR" dirty="0"/>
              <a:t>world</a:t>
            </a:r>
            <a:endParaRPr lang="ko-Kore-KR" altLang="ko-Kore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AA94350-F7A7-7F4D-9274-C4E68FEFACC2}"/>
              </a:ext>
            </a:extLst>
          </p:cNvPr>
          <p:cNvSpPr txBox="1">
            <a:spLocks/>
          </p:cNvSpPr>
          <p:nvPr/>
        </p:nvSpPr>
        <p:spPr>
          <a:xfrm>
            <a:off x="11216640" y="6858000"/>
            <a:ext cx="1069954" cy="578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B050"/>
                </a:solidFill>
              </a:rPr>
              <a:t>week </a:t>
            </a:r>
            <a:r>
              <a:rPr lang="en-US" altLang="ko-KR" sz="2400" dirty="0">
                <a:solidFill>
                  <a:srgbClr val="00B050"/>
                </a:solidFill>
              </a:rPr>
              <a:t>2</a:t>
            </a:r>
            <a:endParaRPr lang="ko-Kore-KR" sz="2400" dirty="0">
              <a:solidFill>
                <a:srgbClr val="00B050"/>
              </a:solidFill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618387EB-79C7-B848-8C39-392B62BF4926}"/>
              </a:ext>
            </a:extLst>
          </p:cNvPr>
          <p:cNvSpPr txBox="1">
            <a:spLocks/>
          </p:cNvSpPr>
          <p:nvPr/>
        </p:nvSpPr>
        <p:spPr>
          <a:xfrm>
            <a:off x="-30480" y="0"/>
            <a:ext cx="4899041" cy="77847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sz="4400" b="1" dirty="0" err="1">
                <a:solidFill>
                  <a:schemeClr val="accent2"/>
                </a:solidFill>
              </a:rPr>
              <a:t>printf</a:t>
            </a:r>
            <a:r>
              <a:rPr lang="en-US" altLang="ko-Kore-KR" sz="4400" b="1" dirty="0">
                <a:solidFill>
                  <a:schemeClr val="accent2"/>
                </a:solidFill>
              </a:rPr>
              <a:t>(“hello world!”);</a:t>
            </a:r>
            <a:endParaRPr lang="ko-Kore-KR" sz="4400" b="1" dirty="0">
              <a:solidFill>
                <a:schemeClr val="accent2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F391864-DC09-B692-E887-69A9BB5A9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40" y="1018539"/>
            <a:ext cx="5383683" cy="15532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F6AC26-7442-56D9-CFBF-04B9B3E5C076}"/>
              </a:ext>
            </a:extLst>
          </p:cNvPr>
          <p:cNvSpPr txBox="1"/>
          <p:nvPr/>
        </p:nvSpPr>
        <p:spPr>
          <a:xfrm>
            <a:off x="571500" y="3017520"/>
            <a:ext cx="35618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p</a:t>
            </a:r>
            <a:r>
              <a:rPr kumimoji="1" lang="en-US" altLang="ko-Kore-KR" dirty="0" err="1"/>
              <a:t>rintf</a:t>
            </a:r>
            <a:r>
              <a:rPr kumimoji="1" lang="en-US" altLang="ko-Kore-KR" dirty="0"/>
              <a:t>() </a:t>
            </a:r>
            <a:r>
              <a:rPr kumimoji="1" lang="ko-KR" altLang="en-US" dirty="0"/>
              <a:t>는 </a:t>
            </a:r>
            <a:r>
              <a:rPr kumimoji="1" lang="ko-KR" altLang="en-US" dirty="0" err="1"/>
              <a:t>뭘까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Int</a:t>
            </a:r>
            <a:r>
              <a:rPr kumimoji="1" lang="ko-KR" altLang="en-US" dirty="0"/>
              <a:t> </a:t>
            </a:r>
            <a:r>
              <a:rPr kumimoji="1" lang="en-US" altLang="ko-KR" dirty="0"/>
              <a:t>main()</a:t>
            </a:r>
            <a:r>
              <a:rPr kumimoji="1" lang="ko-KR" altLang="en-US" dirty="0"/>
              <a:t> </a:t>
            </a:r>
            <a:r>
              <a:rPr kumimoji="1" lang="en-US" altLang="ko-KR" dirty="0"/>
              <a:t>,</a:t>
            </a:r>
            <a:r>
              <a:rPr kumimoji="1" lang="ko-KR" altLang="en-US" dirty="0"/>
              <a:t> 왜 </a:t>
            </a:r>
            <a:r>
              <a:rPr kumimoji="1" lang="ko-KR" altLang="en-US" dirty="0" err="1"/>
              <a:t>쓰는걸까</a:t>
            </a:r>
            <a:r>
              <a:rPr kumimoji="1" lang="ko-KR" altLang="en-US" dirty="0"/>
              <a:t> </a:t>
            </a:r>
            <a:r>
              <a:rPr kumimoji="1" lang="en-US" altLang="ko-KR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#include&lt;</a:t>
            </a:r>
            <a:r>
              <a:rPr kumimoji="1" lang="en-US" altLang="ko-KR" dirty="0" err="1"/>
              <a:t>stdio.h</a:t>
            </a:r>
            <a:r>
              <a:rPr kumimoji="1" lang="en-US" altLang="ko-KR" dirty="0"/>
              <a:t>&gt; </a:t>
            </a:r>
            <a:r>
              <a:rPr kumimoji="1" lang="ko-KR" altLang="en-US" dirty="0"/>
              <a:t>라는 건 </a:t>
            </a:r>
            <a:r>
              <a:rPr kumimoji="1" lang="ko-KR" altLang="en-US" dirty="0" err="1"/>
              <a:t>뭘까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35BCC5-AA2F-04F3-992C-B88C00474951}"/>
              </a:ext>
            </a:extLst>
          </p:cNvPr>
          <p:cNvSpPr txBox="1"/>
          <p:nvPr/>
        </p:nvSpPr>
        <p:spPr>
          <a:xfrm>
            <a:off x="6431279" y="3017520"/>
            <a:ext cx="52260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‘</a:t>
            </a:r>
            <a:r>
              <a:rPr kumimoji="1" lang="ko-KR" altLang="en-US" dirty="0"/>
              <a:t>변수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라는 걸 </a:t>
            </a:r>
            <a:r>
              <a:rPr kumimoji="1" lang="ko-KR" altLang="en-US" dirty="0" err="1"/>
              <a:t>뭘까</a:t>
            </a:r>
            <a:r>
              <a:rPr kumimoji="1" lang="ko-KR" altLang="en-US" dirty="0"/>
              <a:t> </a:t>
            </a:r>
            <a:r>
              <a:rPr kumimoji="1" lang="en-US" altLang="ko-KR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scanf</a:t>
            </a:r>
            <a:r>
              <a:rPr kumimoji="1" lang="en-US" altLang="ko-KR" dirty="0"/>
              <a:t> </a:t>
            </a:r>
            <a:r>
              <a:rPr kumimoji="1" lang="ko-KR" altLang="en-US" dirty="0"/>
              <a:t>에 사용하는 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</a:t>
            </a:r>
            <a:r>
              <a:rPr kumimoji="1" lang="en-US" altLang="ko-KR" dirty="0"/>
              <a:t>&amp;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 표시는 뭘 </a:t>
            </a:r>
            <a:r>
              <a:rPr kumimoji="1" lang="ko-KR" altLang="en-US" dirty="0" err="1"/>
              <a:t>의미하는걸까</a:t>
            </a:r>
            <a:r>
              <a:rPr kumimoji="1" lang="en-US" altLang="ko-KR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Printf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에서는 왜 사용하지 않지 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F32239-45BA-49B4-475C-78DBF4E639B6}"/>
              </a:ext>
            </a:extLst>
          </p:cNvPr>
          <p:cNvSpPr txBox="1"/>
          <p:nvPr/>
        </p:nvSpPr>
        <p:spPr>
          <a:xfrm>
            <a:off x="2511525" y="4769492"/>
            <a:ext cx="7168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일단</a:t>
            </a:r>
            <a:r>
              <a:rPr kumimoji="1" lang="ko-KR" altLang="en-US" dirty="0"/>
              <a:t> 넘어갑니다 </a:t>
            </a:r>
            <a:r>
              <a:rPr kumimoji="1" lang="en-US" altLang="ko-KR" dirty="0"/>
              <a:t>=</a:t>
            </a:r>
            <a:r>
              <a:rPr kumimoji="1" lang="ko-KR" altLang="en-US" dirty="0"/>
              <a:t> 다음 수업 일정에 더 자세하게 배울 예정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이해됐나요 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r>
              <a:rPr kumimoji="1" lang="en-US" altLang="ko-KR" dirty="0"/>
              <a:t>=</a:t>
            </a:r>
            <a:r>
              <a:rPr kumimoji="1" lang="ko-KR" altLang="en-US" dirty="0"/>
              <a:t> 진짜 이해됐나요 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r>
              <a:rPr kumimoji="1" lang="en-US" altLang="ko-KR" dirty="0">
                <a:solidFill>
                  <a:schemeClr val="bg2">
                    <a:lumMod val="90000"/>
                  </a:schemeClr>
                </a:solidFill>
              </a:rPr>
              <a:t>–</a:t>
            </a:r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 이해 안 됐으면 안 넘어갑니다</a:t>
            </a:r>
            <a:r>
              <a:rPr kumimoji="1" lang="en-US" altLang="ko-KR" dirty="0">
                <a:solidFill>
                  <a:schemeClr val="bg2">
                    <a:lumMod val="90000"/>
                  </a:schemeClr>
                </a:solidFill>
              </a:rPr>
              <a:t>!</a:t>
            </a:r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kumimoji="1" lang="en-US" altLang="ko-KR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14" name="그림 1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D3A78D6-526D-4FE2-BAC5-48E02D6A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309" y="625858"/>
            <a:ext cx="3563598" cy="226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3361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81491D1-B6E8-3BFB-42CF-945A32013856}"/>
              </a:ext>
            </a:extLst>
          </p:cNvPr>
          <p:cNvSpPr/>
          <p:nvPr/>
        </p:nvSpPr>
        <p:spPr>
          <a:xfrm>
            <a:off x="-30480" y="6461759"/>
            <a:ext cx="12240000" cy="454047"/>
          </a:xfrm>
          <a:prstGeom prst="rect">
            <a:avLst/>
          </a:prstGeom>
          <a:solidFill>
            <a:schemeClr val="accent1">
              <a:alpha val="349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025642-B38D-A74A-8F24-F7D52B9A8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2127" y="6792119"/>
            <a:ext cx="3941379" cy="131762"/>
          </a:xfrm>
        </p:spPr>
        <p:txBody>
          <a:bodyPr>
            <a:noAutofit/>
          </a:bodyPr>
          <a:lstStyle/>
          <a:p>
            <a:r>
              <a:rPr lang="en-US" altLang="ko-Kore-KR" sz="2000" dirty="0" err="1">
                <a:solidFill>
                  <a:srgbClr val="7030A0"/>
                </a:solidFill>
              </a:rPr>
              <a:t>SangMyeong</a:t>
            </a:r>
            <a:r>
              <a:rPr lang="en-US" altLang="ko-Kore-KR" sz="2000" dirty="0">
                <a:solidFill>
                  <a:srgbClr val="7030A0"/>
                </a:solidFill>
              </a:rPr>
              <a:t> Coding Education</a:t>
            </a:r>
            <a:endParaRPr lang="ko-Kore-KR" sz="2000" dirty="0">
              <a:solidFill>
                <a:srgbClr val="7030A0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5A16A8-C921-DD4F-8509-1F06F45DE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3318" y="6512447"/>
            <a:ext cx="2827283" cy="467903"/>
          </a:xfrm>
        </p:spPr>
        <p:txBody>
          <a:bodyPr>
            <a:normAutofit/>
          </a:bodyPr>
          <a:lstStyle/>
          <a:p>
            <a:r>
              <a:rPr lang="en-US" altLang="ko-KR" dirty="0"/>
              <a:t>hello</a:t>
            </a:r>
            <a:r>
              <a:rPr lang="ko-KR" altLang="en-US" dirty="0"/>
              <a:t> </a:t>
            </a:r>
            <a:r>
              <a:rPr lang="en-US" altLang="ko-KR" dirty="0"/>
              <a:t>world</a:t>
            </a:r>
            <a:endParaRPr lang="ko-Kore-KR" altLang="ko-Kore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AA94350-F7A7-7F4D-9274-C4E68FEFACC2}"/>
              </a:ext>
            </a:extLst>
          </p:cNvPr>
          <p:cNvSpPr txBox="1">
            <a:spLocks/>
          </p:cNvSpPr>
          <p:nvPr/>
        </p:nvSpPr>
        <p:spPr>
          <a:xfrm>
            <a:off x="11216640" y="6858000"/>
            <a:ext cx="1069954" cy="578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B050"/>
                </a:solidFill>
              </a:rPr>
              <a:t>week </a:t>
            </a:r>
            <a:r>
              <a:rPr lang="en-US" altLang="ko-KR" sz="2400" dirty="0">
                <a:solidFill>
                  <a:srgbClr val="00B050"/>
                </a:solidFill>
              </a:rPr>
              <a:t>2</a:t>
            </a:r>
            <a:endParaRPr lang="ko-Kore-KR" sz="2400" dirty="0">
              <a:solidFill>
                <a:srgbClr val="00B050"/>
              </a:solidFill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618387EB-79C7-B848-8C39-392B62BF4926}"/>
              </a:ext>
            </a:extLst>
          </p:cNvPr>
          <p:cNvSpPr txBox="1">
            <a:spLocks/>
          </p:cNvSpPr>
          <p:nvPr/>
        </p:nvSpPr>
        <p:spPr>
          <a:xfrm>
            <a:off x="-1467394" y="74883"/>
            <a:ext cx="4899041" cy="778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400" b="1" dirty="0">
                <a:solidFill>
                  <a:schemeClr val="accent2"/>
                </a:solidFill>
              </a:rPr>
              <a:t>마무리</a:t>
            </a:r>
            <a:endParaRPr lang="ko-Kore-KR" sz="4400" b="1" dirty="0">
              <a:solidFill>
                <a:schemeClr val="accent2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F391864-DC09-B692-E887-69A9BB5A9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32" y="1539310"/>
            <a:ext cx="5383683" cy="15532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F6AC26-7442-56D9-CFBF-04B9B3E5C076}"/>
              </a:ext>
            </a:extLst>
          </p:cNvPr>
          <p:cNvSpPr txBox="1"/>
          <p:nvPr/>
        </p:nvSpPr>
        <p:spPr>
          <a:xfrm>
            <a:off x="665792" y="3538291"/>
            <a:ext cx="35618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p</a:t>
            </a:r>
            <a:r>
              <a:rPr kumimoji="1" lang="en-US" altLang="ko-Kore-KR" dirty="0" err="1"/>
              <a:t>rintf</a:t>
            </a:r>
            <a:r>
              <a:rPr kumimoji="1" lang="en-US" altLang="ko-Kore-KR" dirty="0"/>
              <a:t>() </a:t>
            </a:r>
            <a:r>
              <a:rPr kumimoji="1" lang="ko-KR" altLang="en-US" dirty="0"/>
              <a:t>는 </a:t>
            </a:r>
            <a:r>
              <a:rPr kumimoji="1" lang="ko-KR" altLang="en-US" dirty="0" err="1"/>
              <a:t>뭘까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Int</a:t>
            </a:r>
            <a:r>
              <a:rPr kumimoji="1" lang="ko-KR" altLang="en-US" dirty="0"/>
              <a:t> </a:t>
            </a:r>
            <a:r>
              <a:rPr kumimoji="1" lang="en-US" altLang="ko-KR" dirty="0"/>
              <a:t>main()</a:t>
            </a:r>
            <a:r>
              <a:rPr kumimoji="1" lang="ko-KR" altLang="en-US" dirty="0"/>
              <a:t> </a:t>
            </a:r>
            <a:r>
              <a:rPr kumimoji="1" lang="en-US" altLang="ko-KR" dirty="0"/>
              <a:t>,</a:t>
            </a:r>
            <a:r>
              <a:rPr kumimoji="1" lang="ko-KR" altLang="en-US" dirty="0"/>
              <a:t> 왜 </a:t>
            </a:r>
            <a:r>
              <a:rPr kumimoji="1" lang="ko-KR" altLang="en-US" dirty="0" err="1"/>
              <a:t>쓰는걸까</a:t>
            </a:r>
            <a:r>
              <a:rPr kumimoji="1" lang="ko-KR" altLang="en-US" dirty="0"/>
              <a:t> </a:t>
            </a:r>
            <a:r>
              <a:rPr kumimoji="1" lang="en-US" altLang="ko-KR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#include&lt;</a:t>
            </a:r>
            <a:r>
              <a:rPr kumimoji="1" lang="en-US" altLang="ko-KR" dirty="0" err="1"/>
              <a:t>stdio.h</a:t>
            </a:r>
            <a:r>
              <a:rPr kumimoji="1" lang="en-US" altLang="ko-KR" dirty="0"/>
              <a:t>&gt; </a:t>
            </a:r>
            <a:r>
              <a:rPr kumimoji="1" lang="ko-KR" altLang="en-US" dirty="0"/>
              <a:t>라는 건 </a:t>
            </a:r>
            <a:r>
              <a:rPr kumimoji="1" lang="ko-KR" altLang="en-US" dirty="0" err="1"/>
              <a:t>뭘까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35BCC5-AA2F-04F3-992C-B88C00474951}"/>
              </a:ext>
            </a:extLst>
          </p:cNvPr>
          <p:cNvSpPr txBox="1"/>
          <p:nvPr/>
        </p:nvSpPr>
        <p:spPr>
          <a:xfrm>
            <a:off x="6525571" y="3715950"/>
            <a:ext cx="522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‘</a:t>
            </a:r>
            <a:r>
              <a:rPr kumimoji="1" lang="ko-KR" altLang="en-US" dirty="0"/>
              <a:t>변수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라는 걸 </a:t>
            </a:r>
            <a:r>
              <a:rPr kumimoji="1" lang="ko-KR" altLang="en-US" dirty="0" err="1"/>
              <a:t>뭘까</a:t>
            </a:r>
            <a:r>
              <a:rPr kumimoji="1" lang="ko-KR" altLang="en-US" dirty="0"/>
              <a:t> </a:t>
            </a:r>
            <a:r>
              <a:rPr kumimoji="1" lang="en-US" altLang="ko-KR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scanf</a:t>
            </a:r>
            <a:r>
              <a:rPr kumimoji="1" lang="en-US" altLang="ko-KR" dirty="0"/>
              <a:t> </a:t>
            </a:r>
            <a:r>
              <a:rPr kumimoji="1" lang="ko-KR" altLang="en-US" dirty="0"/>
              <a:t>에 사용하는 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</a:t>
            </a:r>
            <a:r>
              <a:rPr kumimoji="1" lang="en-US" altLang="ko-KR" dirty="0"/>
              <a:t>&amp;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 표시는 뭘 </a:t>
            </a:r>
            <a:r>
              <a:rPr kumimoji="1" lang="ko-KR" altLang="en-US" dirty="0" err="1"/>
              <a:t>의미하는걸까</a:t>
            </a:r>
            <a:r>
              <a:rPr kumimoji="1" lang="en-US" altLang="ko-KR" dirty="0"/>
              <a:t>?</a:t>
            </a:r>
          </a:p>
        </p:txBody>
      </p:sp>
      <p:pic>
        <p:nvPicPr>
          <p:cNvPr id="14" name="그림 1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D3A78D6-526D-4FE2-BAC5-48E02D6A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309" y="1057293"/>
            <a:ext cx="3563598" cy="22624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72CDF2-ECC3-EDB8-3D16-FE378F3B6611}"/>
              </a:ext>
            </a:extLst>
          </p:cNvPr>
          <p:cNvSpPr txBox="1"/>
          <p:nvPr/>
        </p:nvSpPr>
        <p:spPr>
          <a:xfrm>
            <a:off x="1758971" y="5147573"/>
            <a:ext cx="9082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800" dirty="0">
                <a:highlight>
                  <a:srgbClr val="FFFF00"/>
                </a:highlight>
              </a:rPr>
              <a:t>이제</a:t>
            </a:r>
            <a:r>
              <a:rPr kumimoji="1" lang="ko-KR" altLang="en-US" sz="2800" dirty="0">
                <a:highlight>
                  <a:srgbClr val="FFFF00"/>
                </a:highlight>
              </a:rPr>
              <a:t> 이 </a:t>
            </a:r>
            <a:r>
              <a:rPr kumimoji="1" lang="en-US" altLang="ko-KR" sz="2800" dirty="0">
                <a:highlight>
                  <a:srgbClr val="FFFF00"/>
                </a:highlight>
              </a:rPr>
              <a:t>5,6</a:t>
            </a:r>
            <a:r>
              <a:rPr kumimoji="1" lang="ko-KR" altLang="en-US" sz="2800" dirty="0">
                <a:highlight>
                  <a:srgbClr val="FFFF00"/>
                </a:highlight>
              </a:rPr>
              <a:t> 개 정도 라인의 코드를 완벽하게 이해했나요 </a:t>
            </a:r>
            <a:r>
              <a:rPr kumimoji="1" lang="en-US" altLang="ko-KR" sz="2800" dirty="0">
                <a:highlight>
                  <a:srgbClr val="FFFF00"/>
                </a:highlight>
              </a:rPr>
              <a:t>?</a:t>
            </a:r>
            <a:endParaRPr kumimoji="1" lang="ko-Kore-KR" altLang="en-US" sz="28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63156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1830FF56-2C19-0098-673B-26CFFFA11473}"/>
              </a:ext>
            </a:extLst>
          </p:cNvPr>
          <p:cNvSpPr/>
          <p:nvPr/>
        </p:nvSpPr>
        <p:spPr>
          <a:xfrm>
            <a:off x="6629400" y="939746"/>
            <a:ext cx="4983480" cy="486669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kumimoji="1" lang="ko-KR" altLang="en-US" dirty="0"/>
              <a:t>빨래 용량에 따라 물 높이 설정 </a:t>
            </a:r>
            <a:endParaRPr kumimoji="1" lang="en-US" altLang="ko-KR" dirty="0"/>
          </a:p>
          <a:p>
            <a:pPr marL="342900" indent="-342900" algn="ctr">
              <a:buAutoNum type="arabicPeriod"/>
            </a:pPr>
            <a:r>
              <a:rPr kumimoji="1" lang="ko-KR" altLang="en-US" dirty="0"/>
              <a:t>물이 가득 채워지고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분 동안 대기상태</a:t>
            </a:r>
            <a:endParaRPr kumimoji="1" lang="en-US" altLang="ko-KR" dirty="0"/>
          </a:p>
          <a:p>
            <a:pPr marL="342900" indent="-342900" algn="ctr">
              <a:buAutoNum type="arabicPeriod"/>
            </a:pPr>
            <a:r>
              <a:rPr kumimoji="1" lang="ko-KR" altLang="en-US" dirty="0"/>
              <a:t>세제 투입</a:t>
            </a:r>
            <a:endParaRPr kumimoji="1" lang="en-US" altLang="ko-KR" dirty="0"/>
          </a:p>
          <a:p>
            <a:pPr marL="342900" indent="-342900" algn="ctr">
              <a:buAutoNum type="arabicPeriod"/>
            </a:pPr>
            <a:r>
              <a:rPr kumimoji="1" lang="ko-KR" altLang="en-US" dirty="0"/>
              <a:t>섬유유연제 투입</a:t>
            </a:r>
            <a:endParaRPr kumimoji="1" lang="en-US" altLang="ko-KR" dirty="0"/>
          </a:p>
          <a:p>
            <a:pPr marL="342900" indent="-342900" algn="ctr">
              <a:buAutoNum type="arabicPeriod"/>
            </a:pPr>
            <a:r>
              <a:rPr kumimoji="1" lang="en-US" altLang="ko-KR" dirty="0"/>
              <a:t>25</a:t>
            </a:r>
            <a:r>
              <a:rPr kumimoji="1" lang="ko-KR" altLang="en-US" dirty="0"/>
              <a:t>분간 </a:t>
            </a:r>
            <a:r>
              <a:rPr kumimoji="1" lang="en-US" altLang="ko-KR" dirty="0"/>
              <a:t>60rpm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회전</a:t>
            </a:r>
            <a:endParaRPr kumimoji="1" lang="en-US" altLang="ko-KR" dirty="0"/>
          </a:p>
          <a:p>
            <a:pPr marL="342900" indent="-342900" algn="ctr">
              <a:buAutoNum type="arabicPeriod"/>
            </a:pPr>
            <a:r>
              <a:rPr kumimoji="1" lang="ko-KR" altLang="en-US" dirty="0"/>
              <a:t>물 배출</a:t>
            </a:r>
            <a:endParaRPr kumimoji="1" lang="en-US" altLang="ko-KR" dirty="0"/>
          </a:p>
          <a:p>
            <a:pPr marL="342900" indent="-342900" algn="ctr">
              <a:buAutoNum type="arabicPeriod"/>
            </a:pPr>
            <a:r>
              <a:rPr kumimoji="1" lang="ko-KR" altLang="en-US" dirty="0"/>
              <a:t>물 가득 채우기</a:t>
            </a:r>
            <a:endParaRPr kumimoji="1" lang="en-US" altLang="ko-KR" dirty="0"/>
          </a:p>
          <a:p>
            <a:pPr marL="342900" indent="-342900" algn="ctr">
              <a:buAutoNum type="arabicPeriod"/>
            </a:pPr>
            <a:r>
              <a:rPr kumimoji="1" lang="en-US" altLang="ko-KR" dirty="0"/>
              <a:t>20</a:t>
            </a:r>
            <a:r>
              <a:rPr kumimoji="1" lang="ko-KR" altLang="en-US" dirty="0"/>
              <a:t>분간 </a:t>
            </a:r>
            <a:r>
              <a:rPr kumimoji="1" lang="en-US" altLang="ko-KR" dirty="0"/>
              <a:t>60rpm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회전</a:t>
            </a:r>
            <a:endParaRPr kumimoji="1" lang="en-US" altLang="ko-KR" dirty="0"/>
          </a:p>
          <a:p>
            <a:pPr marL="342900" indent="-342900" algn="ctr">
              <a:buAutoNum type="arabicPeriod"/>
            </a:pPr>
            <a:r>
              <a:rPr kumimoji="1" lang="ko-KR" altLang="en-US" dirty="0"/>
              <a:t>물 배출</a:t>
            </a:r>
            <a:endParaRPr kumimoji="1" lang="en-US" altLang="ko-KR" dirty="0"/>
          </a:p>
          <a:p>
            <a:pPr marL="342900" indent="-342900" algn="ctr">
              <a:buAutoNum type="arabicPeriod"/>
            </a:pPr>
            <a:r>
              <a:rPr kumimoji="1" lang="ko-KR" altLang="en-US" dirty="0"/>
              <a:t>탈수를 위한 </a:t>
            </a:r>
            <a:r>
              <a:rPr kumimoji="1" lang="en-US" altLang="ko-KR" dirty="0"/>
              <a:t>120rpm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20</a:t>
            </a:r>
            <a:r>
              <a:rPr kumimoji="1" lang="ko-KR" altLang="en-US" dirty="0"/>
              <a:t>분간 회전</a:t>
            </a:r>
            <a:endParaRPr kumimoji="1" lang="en-US" altLang="ko-KR" dirty="0"/>
          </a:p>
          <a:p>
            <a:pPr marL="342900" indent="-342900" algn="ctr">
              <a:buAutoNum type="arabicPeriod"/>
            </a:pPr>
            <a:endParaRPr kumimoji="1"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1491D1-B6E8-3BFB-42CF-945A32013856}"/>
              </a:ext>
            </a:extLst>
          </p:cNvPr>
          <p:cNvSpPr/>
          <p:nvPr/>
        </p:nvSpPr>
        <p:spPr>
          <a:xfrm>
            <a:off x="-30480" y="6461759"/>
            <a:ext cx="12240000" cy="454047"/>
          </a:xfrm>
          <a:prstGeom prst="rect">
            <a:avLst/>
          </a:prstGeom>
          <a:solidFill>
            <a:schemeClr val="accent1">
              <a:alpha val="349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025642-B38D-A74A-8F24-F7D52B9A8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2127" y="6792119"/>
            <a:ext cx="3941379" cy="131762"/>
          </a:xfrm>
        </p:spPr>
        <p:txBody>
          <a:bodyPr>
            <a:noAutofit/>
          </a:bodyPr>
          <a:lstStyle/>
          <a:p>
            <a:r>
              <a:rPr lang="en-US" altLang="ko-Kore-KR" sz="2000" dirty="0" err="1">
                <a:solidFill>
                  <a:srgbClr val="7030A0"/>
                </a:solidFill>
              </a:rPr>
              <a:t>SangMyeong</a:t>
            </a:r>
            <a:r>
              <a:rPr lang="en-US" altLang="ko-Kore-KR" sz="2000" dirty="0">
                <a:solidFill>
                  <a:srgbClr val="7030A0"/>
                </a:solidFill>
              </a:rPr>
              <a:t> Coding Education</a:t>
            </a:r>
            <a:endParaRPr lang="ko-Kore-KR" sz="2000" dirty="0">
              <a:solidFill>
                <a:srgbClr val="7030A0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5A16A8-C921-DD4F-8509-1F06F45DE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3318" y="6512447"/>
            <a:ext cx="2827283" cy="467903"/>
          </a:xfrm>
        </p:spPr>
        <p:txBody>
          <a:bodyPr>
            <a:normAutofit/>
          </a:bodyPr>
          <a:lstStyle/>
          <a:p>
            <a:r>
              <a:rPr lang="en-US" altLang="ko-KR" dirty="0"/>
              <a:t>hello</a:t>
            </a:r>
            <a:r>
              <a:rPr lang="ko-KR" altLang="en-US" dirty="0"/>
              <a:t> </a:t>
            </a:r>
            <a:r>
              <a:rPr lang="en-US" altLang="ko-KR" dirty="0"/>
              <a:t>world</a:t>
            </a:r>
            <a:endParaRPr lang="ko-Kore-KR" altLang="ko-Kore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AA94350-F7A7-7F4D-9274-C4E68FEFACC2}"/>
              </a:ext>
            </a:extLst>
          </p:cNvPr>
          <p:cNvSpPr txBox="1">
            <a:spLocks/>
          </p:cNvSpPr>
          <p:nvPr/>
        </p:nvSpPr>
        <p:spPr>
          <a:xfrm>
            <a:off x="11216640" y="6858000"/>
            <a:ext cx="1069954" cy="578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B050"/>
                </a:solidFill>
              </a:rPr>
              <a:t>week </a:t>
            </a:r>
            <a:r>
              <a:rPr lang="en-US" altLang="ko-KR" sz="2400" dirty="0">
                <a:solidFill>
                  <a:srgbClr val="00B050"/>
                </a:solidFill>
              </a:rPr>
              <a:t>2</a:t>
            </a:r>
            <a:endParaRPr lang="ko-Kore-KR" sz="2400" dirty="0">
              <a:solidFill>
                <a:srgbClr val="00B050"/>
              </a:solidFill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618387EB-79C7-B848-8C39-392B62BF4926}"/>
              </a:ext>
            </a:extLst>
          </p:cNvPr>
          <p:cNvSpPr txBox="1">
            <a:spLocks/>
          </p:cNvSpPr>
          <p:nvPr/>
        </p:nvSpPr>
        <p:spPr>
          <a:xfrm>
            <a:off x="-30480" y="0"/>
            <a:ext cx="4899041" cy="77847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sz="4400" b="1" dirty="0" err="1">
                <a:solidFill>
                  <a:schemeClr val="accent2"/>
                </a:solidFill>
              </a:rPr>
              <a:t>printf</a:t>
            </a:r>
            <a:r>
              <a:rPr lang="en-US" altLang="ko-Kore-KR" sz="4400" b="1" dirty="0">
                <a:solidFill>
                  <a:schemeClr val="accent2"/>
                </a:solidFill>
              </a:rPr>
              <a:t>(“hello world!”);</a:t>
            </a:r>
            <a:endParaRPr lang="ko-Kore-KR" sz="4400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79B5DD-417C-626C-A6A8-1CE171A94090}"/>
              </a:ext>
            </a:extLst>
          </p:cNvPr>
          <p:cNvSpPr txBox="1"/>
          <p:nvPr/>
        </p:nvSpPr>
        <p:spPr>
          <a:xfrm>
            <a:off x="179070" y="778476"/>
            <a:ext cx="5758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dirty="0"/>
              <a:t>Function ( </a:t>
            </a:r>
            <a:r>
              <a:rPr kumimoji="1" lang="ko-Kore-KR" altLang="en-US" sz="2800" dirty="0"/>
              <a:t>함수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)</a:t>
            </a:r>
            <a:r>
              <a:rPr kumimoji="1" lang="ko-KR" altLang="en-US" sz="2800" dirty="0"/>
              <a:t> </a:t>
            </a:r>
            <a:r>
              <a:rPr kumimoji="1" lang="ko-KR" altLang="en-US" dirty="0"/>
              <a:t> </a:t>
            </a:r>
            <a:r>
              <a:rPr kumimoji="1" lang="ko-KR" altLang="en-US" dirty="0">
                <a:solidFill>
                  <a:schemeClr val="bg2">
                    <a:lumMod val="75000"/>
                  </a:schemeClr>
                </a:solidFill>
              </a:rPr>
              <a:t>나중에 제대로 다시 다룰 예정</a:t>
            </a:r>
            <a:endParaRPr kumimoji="1" lang="ko-Kore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3" name="그림 12" descr="텍스트, 스크린샷, 저울이(가) 표시된 사진&#10;&#10;자동 생성된 설명">
            <a:extLst>
              <a:ext uri="{FF2B5EF4-FFF2-40B4-BE49-F238E27FC236}">
                <a16:creationId xmlns:a16="http://schemas.microsoft.com/office/drawing/2014/main" id="{9F4DDB4A-CF99-2565-0014-FF57CD1B7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48" y="1352384"/>
            <a:ext cx="6020180" cy="464644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645B8CA-5FBF-1D86-419C-51FB44EA2E71}"/>
              </a:ext>
            </a:extLst>
          </p:cNvPr>
          <p:cNvSpPr/>
          <p:nvPr/>
        </p:nvSpPr>
        <p:spPr>
          <a:xfrm>
            <a:off x="2023110" y="2011680"/>
            <a:ext cx="2720208" cy="228600"/>
          </a:xfrm>
          <a:prstGeom prst="rect">
            <a:avLst/>
          </a:prstGeom>
          <a:solidFill>
            <a:schemeClr val="accent4">
              <a:lumMod val="20000"/>
              <a:lumOff val="80000"/>
              <a:alpha val="4778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70B10AE-6414-6B53-8E90-2C2875CC1274}"/>
              </a:ext>
            </a:extLst>
          </p:cNvPr>
          <p:cNvSpPr/>
          <p:nvPr/>
        </p:nvSpPr>
        <p:spPr>
          <a:xfrm>
            <a:off x="889044" y="3670998"/>
            <a:ext cx="631146" cy="352362"/>
          </a:xfrm>
          <a:prstGeom prst="rect">
            <a:avLst/>
          </a:prstGeom>
          <a:solidFill>
            <a:schemeClr val="accent4">
              <a:lumMod val="20000"/>
              <a:lumOff val="80000"/>
              <a:alpha val="4778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20" name="그림 19" descr="텍스트, 스크린샷, 디자인, 폰트이(가) 표시된 사진&#10;&#10;자동 생성된 설명">
            <a:extLst>
              <a:ext uri="{FF2B5EF4-FFF2-40B4-BE49-F238E27FC236}">
                <a16:creationId xmlns:a16="http://schemas.microsoft.com/office/drawing/2014/main" id="{AB307438-CA8A-96DD-3610-F75D3D4C73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78" b="10953"/>
          <a:stretch/>
        </p:blipFill>
        <p:spPr>
          <a:xfrm>
            <a:off x="8769918" y="420677"/>
            <a:ext cx="1220387" cy="909049"/>
          </a:xfrm>
          <a:prstGeom prst="rect">
            <a:avLst/>
          </a:prstGeom>
        </p:spPr>
      </p:pic>
      <p:pic>
        <p:nvPicPr>
          <p:cNvPr id="24" name="그림 23" descr="텍스트, 병, 플라스틱, 플라스틱 병이(가) 표시된 사진&#10;&#10;자동 생성된 설명">
            <a:extLst>
              <a:ext uri="{FF2B5EF4-FFF2-40B4-BE49-F238E27FC236}">
                <a16:creationId xmlns:a16="http://schemas.microsoft.com/office/drawing/2014/main" id="{20001484-849B-544F-AA2A-E64CFAB67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4321" y="560939"/>
            <a:ext cx="716280" cy="791445"/>
          </a:xfrm>
          <a:prstGeom prst="rect">
            <a:avLst/>
          </a:prstGeom>
        </p:spPr>
      </p:pic>
      <p:pic>
        <p:nvPicPr>
          <p:cNvPr id="1026" name="Picture 2" descr="하얀생활 세탁세제 2.7L (4개) : 다나와 가격비교">
            <a:extLst>
              <a:ext uri="{FF2B5EF4-FFF2-40B4-BE49-F238E27FC236}">
                <a16:creationId xmlns:a16="http://schemas.microsoft.com/office/drawing/2014/main" id="{5CECA624-5CE1-A48A-5B81-C57C4CB63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601" y="545290"/>
            <a:ext cx="738224" cy="73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E410998F-631C-075B-C13A-D26A342940E6}"/>
              </a:ext>
            </a:extLst>
          </p:cNvPr>
          <p:cNvSpPr/>
          <p:nvPr/>
        </p:nvSpPr>
        <p:spPr>
          <a:xfrm>
            <a:off x="6629400" y="389238"/>
            <a:ext cx="1915597" cy="1176672"/>
          </a:xfrm>
          <a:prstGeom prst="roundRect">
            <a:avLst/>
          </a:prstGeom>
          <a:solidFill>
            <a:schemeClr val="lt1">
              <a:alpha val="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28A2AE-9A2B-5A27-A5DD-5035793EE79B}"/>
              </a:ext>
            </a:extLst>
          </p:cNvPr>
          <p:cNvSpPr txBox="1"/>
          <p:nvPr/>
        </p:nvSpPr>
        <p:spPr>
          <a:xfrm>
            <a:off x="6393228" y="39636"/>
            <a:ext cx="24304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highlight>
                  <a:srgbClr val="FFFF00"/>
                </a:highlight>
              </a:rPr>
              <a:t>“</a:t>
            </a:r>
            <a:r>
              <a:rPr kumimoji="1" lang="ko-Kore-KR" altLang="en-US" sz="1400" dirty="0">
                <a:highlight>
                  <a:srgbClr val="FFFF00"/>
                </a:highlight>
              </a:rPr>
              <a:t>세탁을</a:t>
            </a:r>
            <a:r>
              <a:rPr kumimoji="1" lang="ko-KR" altLang="en-US" sz="1400" dirty="0">
                <a:highlight>
                  <a:srgbClr val="FFFF00"/>
                </a:highlight>
              </a:rPr>
              <a:t> 위해 필요한 변수들</a:t>
            </a:r>
            <a:r>
              <a:rPr kumimoji="1" lang="en-US" altLang="ko-KR" sz="1400" dirty="0">
                <a:highlight>
                  <a:srgbClr val="FFFF00"/>
                </a:highlight>
              </a:rPr>
              <a:t>”</a:t>
            </a:r>
            <a:endParaRPr kumimoji="1" lang="ko-Kore-KR" altLang="en-US" sz="14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53098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1830FF56-2C19-0098-673B-26CFFFA11473}"/>
              </a:ext>
            </a:extLst>
          </p:cNvPr>
          <p:cNvSpPr/>
          <p:nvPr/>
        </p:nvSpPr>
        <p:spPr>
          <a:xfrm>
            <a:off x="6629400" y="939746"/>
            <a:ext cx="4983480" cy="486669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kumimoji="1" lang="ko-KR" altLang="en-US" dirty="0"/>
              <a:t>빨래 용량에 따라 물 높이 설정 </a:t>
            </a:r>
            <a:endParaRPr kumimoji="1" lang="en-US" altLang="ko-KR" dirty="0"/>
          </a:p>
          <a:p>
            <a:pPr marL="342900" indent="-342900" algn="ctr">
              <a:buAutoNum type="arabicPeriod"/>
            </a:pPr>
            <a:r>
              <a:rPr kumimoji="1" lang="ko-KR" altLang="en-US" dirty="0"/>
              <a:t>물이 가득 채워지고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분 동안 대기상태</a:t>
            </a:r>
            <a:endParaRPr kumimoji="1" lang="en-US" altLang="ko-KR" dirty="0"/>
          </a:p>
          <a:p>
            <a:pPr marL="342900" indent="-342900" algn="ctr">
              <a:buAutoNum type="arabicPeriod"/>
            </a:pPr>
            <a:r>
              <a:rPr kumimoji="1" lang="ko-KR" altLang="en-US" dirty="0"/>
              <a:t>세제 투입</a:t>
            </a:r>
            <a:endParaRPr kumimoji="1" lang="en-US" altLang="ko-KR" dirty="0"/>
          </a:p>
          <a:p>
            <a:pPr marL="342900" indent="-342900" algn="ctr">
              <a:buAutoNum type="arabicPeriod"/>
            </a:pPr>
            <a:r>
              <a:rPr kumimoji="1" lang="ko-KR" altLang="en-US" dirty="0"/>
              <a:t>섬유유연제 투입</a:t>
            </a:r>
            <a:endParaRPr kumimoji="1" lang="en-US" altLang="ko-KR" dirty="0"/>
          </a:p>
          <a:p>
            <a:pPr marL="342900" indent="-342900" algn="ctr">
              <a:buAutoNum type="arabicPeriod"/>
            </a:pPr>
            <a:r>
              <a:rPr kumimoji="1" lang="en-US" altLang="ko-KR" dirty="0"/>
              <a:t>25</a:t>
            </a:r>
            <a:r>
              <a:rPr kumimoji="1" lang="ko-KR" altLang="en-US" dirty="0"/>
              <a:t>분간 </a:t>
            </a:r>
            <a:r>
              <a:rPr kumimoji="1" lang="en-US" altLang="ko-KR" dirty="0"/>
              <a:t>60rpm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회전</a:t>
            </a:r>
            <a:endParaRPr kumimoji="1" lang="en-US" altLang="ko-KR" dirty="0"/>
          </a:p>
          <a:p>
            <a:pPr marL="342900" indent="-342900" algn="ctr">
              <a:buAutoNum type="arabicPeriod"/>
            </a:pPr>
            <a:r>
              <a:rPr kumimoji="1" lang="ko-KR" altLang="en-US" dirty="0"/>
              <a:t>물 배출</a:t>
            </a:r>
            <a:endParaRPr kumimoji="1" lang="en-US" altLang="ko-KR" dirty="0"/>
          </a:p>
          <a:p>
            <a:pPr marL="342900" indent="-342900" algn="ctr">
              <a:buAutoNum type="arabicPeriod"/>
            </a:pPr>
            <a:r>
              <a:rPr kumimoji="1" lang="ko-KR" altLang="en-US" dirty="0"/>
              <a:t>물 가득 채우기</a:t>
            </a:r>
            <a:endParaRPr kumimoji="1" lang="en-US" altLang="ko-KR" dirty="0"/>
          </a:p>
          <a:p>
            <a:pPr marL="342900" indent="-342900" algn="ctr">
              <a:buAutoNum type="arabicPeriod"/>
            </a:pPr>
            <a:r>
              <a:rPr kumimoji="1" lang="en-US" altLang="ko-KR" dirty="0"/>
              <a:t>20</a:t>
            </a:r>
            <a:r>
              <a:rPr kumimoji="1" lang="ko-KR" altLang="en-US" dirty="0"/>
              <a:t>분간 </a:t>
            </a:r>
            <a:r>
              <a:rPr kumimoji="1" lang="en-US" altLang="ko-KR" dirty="0"/>
              <a:t>60rpm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회전</a:t>
            </a:r>
            <a:endParaRPr kumimoji="1" lang="en-US" altLang="ko-KR" dirty="0"/>
          </a:p>
          <a:p>
            <a:pPr marL="342900" indent="-342900" algn="ctr">
              <a:buAutoNum type="arabicPeriod"/>
            </a:pPr>
            <a:r>
              <a:rPr kumimoji="1" lang="ko-KR" altLang="en-US" dirty="0"/>
              <a:t>물 배출</a:t>
            </a:r>
            <a:endParaRPr kumimoji="1" lang="en-US" altLang="ko-KR" dirty="0"/>
          </a:p>
          <a:p>
            <a:pPr marL="342900" indent="-342900" algn="ctr">
              <a:buAutoNum type="arabicPeriod"/>
            </a:pPr>
            <a:r>
              <a:rPr kumimoji="1" lang="ko-KR" altLang="en-US" dirty="0"/>
              <a:t>탈수를 위한 </a:t>
            </a:r>
            <a:r>
              <a:rPr kumimoji="1" lang="en-US" altLang="ko-KR" dirty="0"/>
              <a:t>120rpm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20</a:t>
            </a:r>
            <a:r>
              <a:rPr kumimoji="1" lang="ko-KR" altLang="en-US" dirty="0"/>
              <a:t>분간 회전</a:t>
            </a:r>
            <a:endParaRPr kumimoji="1" lang="en-US" altLang="ko-KR" dirty="0"/>
          </a:p>
          <a:p>
            <a:pPr marL="342900" indent="-342900" algn="ctr">
              <a:buAutoNum type="arabicPeriod"/>
            </a:pPr>
            <a:endParaRPr kumimoji="1"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1491D1-B6E8-3BFB-42CF-945A32013856}"/>
              </a:ext>
            </a:extLst>
          </p:cNvPr>
          <p:cNvSpPr/>
          <p:nvPr/>
        </p:nvSpPr>
        <p:spPr>
          <a:xfrm>
            <a:off x="-30480" y="6461759"/>
            <a:ext cx="12240000" cy="454047"/>
          </a:xfrm>
          <a:prstGeom prst="rect">
            <a:avLst/>
          </a:prstGeom>
          <a:solidFill>
            <a:schemeClr val="accent1">
              <a:alpha val="349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025642-B38D-A74A-8F24-F7D52B9A8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2127" y="6792119"/>
            <a:ext cx="3941379" cy="131762"/>
          </a:xfrm>
        </p:spPr>
        <p:txBody>
          <a:bodyPr>
            <a:noAutofit/>
          </a:bodyPr>
          <a:lstStyle/>
          <a:p>
            <a:r>
              <a:rPr lang="en-US" altLang="ko-Kore-KR" sz="2000" dirty="0" err="1">
                <a:solidFill>
                  <a:srgbClr val="7030A0"/>
                </a:solidFill>
              </a:rPr>
              <a:t>SangMyeong</a:t>
            </a:r>
            <a:r>
              <a:rPr lang="en-US" altLang="ko-Kore-KR" sz="2000" dirty="0">
                <a:solidFill>
                  <a:srgbClr val="7030A0"/>
                </a:solidFill>
              </a:rPr>
              <a:t> Coding Education</a:t>
            </a:r>
            <a:endParaRPr lang="ko-Kore-KR" sz="2000" dirty="0">
              <a:solidFill>
                <a:srgbClr val="7030A0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5A16A8-C921-DD4F-8509-1F06F45DE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3318" y="6512447"/>
            <a:ext cx="2827283" cy="467903"/>
          </a:xfrm>
        </p:spPr>
        <p:txBody>
          <a:bodyPr>
            <a:normAutofit/>
          </a:bodyPr>
          <a:lstStyle/>
          <a:p>
            <a:r>
              <a:rPr lang="en-US" altLang="ko-KR" dirty="0"/>
              <a:t>hello</a:t>
            </a:r>
            <a:r>
              <a:rPr lang="ko-KR" altLang="en-US" dirty="0"/>
              <a:t> </a:t>
            </a:r>
            <a:r>
              <a:rPr lang="en-US" altLang="ko-KR" dirty="0"/>
              <a:t>world</a:t>
            </a:r>
            <a:endParaRPr lang="ko-Kore-KR" altLang="ko-Kore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AA94350-F7A7-7F4D-9274-C4E68FEFACC2}"/>
              </a:ext>
            </a:extLst>
          </p:cNvPr>
          <p:cNvSpPr txBox="1">
            <a:spLocks/>
          </p:cNvSpPr>
          <p:nvPr/>
        </p:nvSpPr>
        <p:spPr>
          <a:xfrm>
            <a:off x="11216640" y="6858000"/>
            <a:ext cx="1069954" cy="578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B050"/>
                </a:solidFill>
              </a:rPr>
              <a:t>week </a:t>
            </a:r>
            <a:r>
              <a:rPr lang="en-US" altLang="ko-KR" sz="2400" dirty="0">
                <a:solidFill>
                  <a:srgbClr val="00B050"/>
                </a:solidFill>
              </a:rPr>
              <a:t>2</a:t>
            </a:r>
            <a:endParaRPr lang="ko-Kore-KR" sz="2400" dirty="0">
              <a:solidFill>
                <a:srgbClr val="00B050"/>
              </a:solidFill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618387EB-79C7-B848-8C39-392B62BF4926}"/>
              </a:ext>
            </a:extLst>
          </p:cNvPr>
          <p:cNvSpPr txBox="1">
            <a:spLocks/>
          </p:cNvSpPr>
          <p:nvPr/>
        </p:nvSpPr>
        <p:spPr>
          <a:xfrm>
            <a:off x="-30480" y="0"/>
            <a:ext cx="4899041" cy="77847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sz="4400" b="1" dirty="0" err="1">
                <a:solidFill>
                  <a:schemeClr val="accent2"/>
                </a:solidFill>
              </a:rPr>
              <a:t>printf</a:t>
            </a:r>
            <a:r>
              <a:rPr lang="en-US" altLang="ko-Kore-KR" sz="4400" b="1" dirty="0">
                <a:solidFill>
                  <a:schemeClr val="accent2"/>
                </a:solidFill>
              </a:rPr>
              <a:t>(“hello world!”);</a:t>
            </a:r>
            <a:endParaRPr lang="ko-Kore-KR" sz="4400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79B5DD-417C-626C-A6A8-1CE171A94090}"/>
              </a:ext>
            </a:extLst>
          </p:cNvPr>
          <p:cNvSpPr txBox="1"/>
          <p:nvPr/>
        </p:nvSpPr>
        <p:spPr>
          <a:xfrm>
            <a:off x="179070" y="778476"/>
            <a:ext cx="5758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dirty="0"/>
              <a:t>Function ( </a:t>
            </a:r>
            <a:r>
              <a:rPr kumimoji="1" lang="ko-Kore-KR" altLang="en-US" sz="2800" dirty="0"/>
              <a:t>함수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)</a:t>
            </a:r>
            <a:r>
              <a:rPr kumimoji="1" lang="ko-KR" altLang="en-US" sz="2800" dirty="0"/>
              <a:t> </a:t>
            </a:r>
            <a:r>
              <a:rPr kumimoji="1" lang="ko-KR" altLang="en-US" dirty="0"/>
              <a:t> </a:t>
            </a:r>
            <a:r>
              <a:rPr kumimoji="1" lang="ko-KR" altLang="en-US" dirty="0">
                <a:solidFill>
                  <a:schemeClr val="bg2">
                    <a:lumMod val="75000"/>
                  </a:schemeClr>
                </a:solidFill>
              </a:rPr>
              <a:t>나중에 제대로 다시 다룰 예정</a:t>
            </a:r>
            <a:endParaRPr kumimoji="1" lang="ko-Kore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0" name="그림 19" descr="텍스트, 스크린샷, 디자인, 폰트이(가) 표시된 사진&#10;&#10;자동 생성된 설명">
            <a:extLst>
              <a:ext uri="{FF2B5EF4-FFF2-40B4-BE49-F238E27FC236}">
                <a16:creationId xmlns:a16="http://schemas.microsoft.com/office/drawing/2014/main" id="{AB307438-CA8A-96DD-3610-F75D3D4C73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78" b="10953"/>
          <a:stretch/>
        </p:blipFill>
        <p:spPr>
          <a:xfrm>
            <a:off x="8769918" y="420677"/>
            <a:ext cx="1220387" cy="909049"/>
          </a:xfrm>
          <a:prstGeom prst="rect">
            <a:avLst/>
          </a:prstGeom>
        </p:spPr>
      </p:pic>
      <p:pic>
        <p:nvPicPr>
          <p:cNvPr id="24" name="그림 23" descr="텍스트, 병, 플라스틱, 플라스틱 병이(가) 표시된 사진&#10;&#10;자동 생성된 설명">
            <a:extLst>
              <a:ext uri="{FF2B5EF4-FFF2-40B4-BE49-F238E27FC236}">
                <a16:creationId xmlns:a16="http://schemas.microsoft.com/office/drawing/2014/main" id="{20001484-849B-544F-AA2A-E64CFAB67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321" y="560939"/>
            <a:ext cx="716280" cy="791445"/>
          </a:xfrm>
          <a:prstGeom prst="rect">
            <a:avLst/>
          </a:prstGeom>
        </p:spPr>
      </p:pic>
      <p:pic>
        <p:nvPicPr>
          <p:cNvPr id="1026" name="Picture 2" descr="하얀생활 세탁세제 2.7L (4개) : 다나와 가격비교">
            <a:extLst>
              <a:ext uri="{FF2B5EF4-FFF2-40B4-BE49-F238E27FC236}">
                <a16:creationId xmlns:a16="http://schemas.microsoft.com/office/drawing/2014/main" id="{5CECA624-5CE1-A48A-5B81-C57C4CB63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601" y="545290"/>
            <a:ext cx="738224" cy="73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E410998F-631C-075B-C13A-D26A342940E6}"/>
              </a:ext>
            </a:extLst>
          </p:cNvPr>
          <p:cNvSpPr/>
          <p:nvPr/>
        </p:nvSpPr>
        <p:spPr>
          <a:xfrm>
            <a:off x="6629400" y="389238"/>
            <a:ext cx="1915597" cy="1176672"/>
          </a:xfrm>
          <a:prstGeom prst="roundRect">
            <a:avLst/>
          </a:prstGeom>
          <a:solidFill>
            <a:schemeClr val="lt1">
              <a:alpha val="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28A2AE-9A2B-5A27-A5DD-5035793EE79B}"/>
              </a:ext>
            </a:extLst>
          </p:cNvPr>
          <p:cNvSpPr txBox="1"/>
          <p:nvPr/>
        </p:nvSpPr>
        <p:spPr>
          <a:xfrm>
            <a:off x="6393228" y="39636"/>
            <a:ext cx="24304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highlight>
                  <a:srgbClr val="FFFF00"/>
                </a:highlight>
              </a:rPr>
              <a:t>“</a:t>
            </a:r>
            <a:r>
              <a:rPr kumimoji="1" lang="ko-Kore-KR" altLang="en-US" sz="1400" dirty="0">
                <a:highlight>
                  <a:srgbClr val="FFFF00"/>
                </a:highlight>
              </a:rPr>
              <a:t>세탁을</a:t>
            </a:r>
            <a:r>
              <a:rPr kumimoji="1" lang="ko-KR" altLang="en-US" sz="1400" dirty="0">
                <a:highlight>
                  <a:srgbClr val="FFFF00"/>
                </a:highlight>
              </a:rPr>
              <a:t> 위해 필요한 변수들</a:t>
            </a:r>
            <a:r>
              <a:rPr kumimoji="1" lang="en-US" altLang="ko-KR" sz="1400" dirty="0">
                <a:highlight>
                  <a:srgbClr val="FFFF00"/>
                </a:highlight>
              </a:rPr>
              <a:t>”</a:t>
            </a:r>
            <a:endParaRPr kumimoji="1" lang="ko-Kore-KR" altLang="en-US" sz="1400" dirty="0">
              <a:highlight>
                <a:srgbClr val="FFFF00"/>
              </a:highlight>
            </a:endParaRPr>
          </a:p>
        </p:txBody>
      </p:sp>
      <p:sp>
        <p:nvSpPr>
          <p:cNvPr id="6" name="수동 작업 5">
            <a:extLst>
              <a:ext uri="{FF2B5EF4-FFF2-40B4-BE49-F238E27FC236}">
                <a16:creationId xmlns:a16="http://schemas.microsoft.com/office/drawing/2014/main" id="{A94A7C70-31B7-BAB9-2BA2-052D4589CD87}"/>
              </a:ext>
            </a:extLst>
          </p:cNvPr>
          <p:cNvSpPr/>
          <p:nvPr/>
        </p:nvSpPr>
        <p:spPr>
          <a:xfrm>
            <a:off x="1048012" y="1972587"/>
            <a:ext cx="1181100" cy="910590"/>
          </a:xfrm>
          <a:prstGeom prst="flowChartManualOperation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수동 작업 9">
            <a:extLst>
              <a:ext uri="{FF2B5EF4-FFF2-40B4-BE49-F238E27FC236}">
                <a16:creationId xmlns:a16="http://schemas.microsoft.com/office/drawing/2014/main" id="{573CAE32-5CB9-F51B-5AED-759F8E9CC5FC}"/>
              </a:ext>
            </a:extLst>
          </p:cNvPr>
          <p:cNvSpPr/>
          <p:nvPr/>
        </p:nvSpPr>
        <p:spPr>
          <a:xfrm rot="10800000">
            <a:off x="3479667" y="4209387"/>
            <a:ext cx="1181100" cy="910590"/>
          </a:xfrm>
          <a:prstGeom prst="flowChartManualOperation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D538B0-5E0C-030F-03A0-8A5897CC6FFD}"/>
              </a:ext>
            </a:extLst>
          </p:cNvPr>
          <p:cNvSpPr/>
          <p:nvPr/>
        </p:nvSpPr>
        <p:spPr>
          <a:xfrm>
            <a:off x="723900" y="2867605"/>
            <a:ext cx="4144661" cy="134178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* X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CF9ACD-C134-3625-BB51-9CEB486A0077}"/>
              </a:ext>
            </a:extLst>
          </p:cNvPr>
          <p:cNvSpPr txBox="1"/>
          <p:nvPr/>
        </p:nvSpPr>
        <p:spPr>
          <a:xfrm>
            <a:off x="1487719" y="16427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8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A8D904-35C8-8EB4-FA78-4FBF20DC2B65}"/>
              </a:ext>
            </a:extLst>
          </p:cNvPr>
          <p:cNvSpPr txBox="1"/>
          <p:nvPr/>
        </p:nvSpPr>
        <p:spPr>
          <a:xfrm>
            <a:off x="4005491" y="51199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48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90103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1830FF56-2C19-0098-673B-26CFFFA11473}"/>
              </a:ext>
            </a:extLst>
          </p:cNvPr>
          <p:cNvSpPr/>
          <p:nvPr/>
        </p:nvSpPr>
        <p:spPr>
          <a:xfrm>
            <a:off x="6629400" y="939746"/>
            <a:ext cx="4983480" cy="486669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kumimoji="1" lang="ko-KR" altLang="en-US" dirty="0"/>
              <a:t>빨래 용량에 따라 물 높이 설정 </a:t>
            </a:r>
            <a:endParaRPr kumimoji="1" lang="en-US" altLang="ko-KR" dirty="0"/>
          </a:p>
          <a:p>
            <a:pPr marL="342900" indent="-342900" algn="ctr">
              <a:buAutoNum type="arabicPeriod"/>
            </a:pPr>
            <a:r>
              <a:rPr kumimoji="1" lang="ko-KR" altLang="en-US" dirty="0"/>
              <a:t>물이 가득 채워지고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분 동안 대기상태</a:t>
            </a:r>
            <a:endParaRPr kumimoji="1" lang="en-US" altLang="ko-KR" dirty="0"/>
          </a:p>
          <a:p>
            <a:pPr marL="342900" indent="-342900" algn="ctr">
              <a:buAutoNum type="arabicPeriod"/>
            </a:pPr>
            <a:r>
              <a:rPr kumimoji="1" lang="ko-KR" altLang="en-US" dirty="0"/>
              <a:t>세제 투입</a:t>
            </a:r>
            <a:endParaRPr kumimoji="1" lang="en-US" altLang="ko-KR" dirty="0"/>
          </a:p>
          <a:p>
            <a:pPr marL="342900" indent="-342900" algn="ctr">
              <a:buAutoNum type="arabicPeriod"/>
            </a:pPr>
            <a:r>
              <a:rPr kumimoji="1" lang="ko-KR" altLang="en-US" dirty="0"/>
              <a:t>섬유유연제 투입</a:t>
            </a:r>
            <a:endParaRPr kumimoji="1" lang="en-US" altLang="ko-KR" dirty="0"/>
          </a:p>
          <a:p>
            <a:pPr marL="342900" indent="-342900" algn="ctr">
              <a:buAutoNum type="arabicPeriod"/>
            </a:pPr>
            <a:r>
              <a:rPr kumimoji="1" lang="en-US" altLang="ko-KR" dirty="0"/>
              <a:t>25</a:t>
            </a:r>
            <a:r>
              <a:rPr kumimoji="1" lang="ko-KR" altLang="en-US" dirty="0"/>
              <a:t>분간 </a:t>
            </a:r>
            <a:r>
              <a:rPr kumimoji="1" lang="en-US" altLang="ko-KR" dirty="0"/>
              <a:t>60rpm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회전</a:t>
            </a:r>
            <a:endParaRPr kumimoji="1" lang="en-US" altLang="ko-KR" dirty="0"/>
          </a:p>
          <a:p>
            <a:pPr marL="342900" indent="-342900" algn="ctr">
              <a:buAutoNum type="arabicPeriod"/>
            </a:pPr>
            <a:r>
              <a:rPr kumimoji="1" lang="ko-KR" altLang="en-US" dirty="0"/>
              <a:t>물 배출</a:t>
            </a:r>
            <a:endParaRPr kumimoji="1" lang="en-US" altLang="ko-KR" dirty="0"/>
          </a:p>
          <a:p>
            <a:pPr marL="342900" indent="-342900" algn="ctr">
              <a:buAutoNum type="arabicPeriod"/>
            </a:pPr>
            <a:r>
              <a:rPr kumimoji="1" lang="ko-KR" altLang="en-US" dirty="0"/>
              <a:t>물 가득 채우기</a:t>
            </a:r>
            <a:endParaRPr kumimoji="1" lang="en-US" altLang="ko-KR" dirty="0"/>
          </a:p>
          <a:p>
            <a:pPr marL="342900" indent="-342900" algn="ctr">
              <a:buAutoNum type="arabicPeriod"/>
            </a:pPr>
            <a:r>
              <a:rPr kumimoji="1" lang="en-US" altLang="ko-KR" dirty="0"/>
              <a:t>20</a:t>
            </a:r>
            <a:r>
              <a:rPr kumimoji="1" lang="ko-KR" altLang="en-US" dirty="0"/>
              <a:t>분간 </a:t>
            </a:r>
            <a:r>
              <a:rPr kumimoji="1" lang="en-US" altLang="ko-KR" dirty="0"/>
              <a:t>60rpm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회전</a:t>
            </a:r>
            <a:endParaRPr kumimoji="1" lang="en-US" altLang="ko-KR" dirty="0"/>
          </a:p>
          <a:p>
            <a:pPr marL="342900" indent="-342900" algn="ctr">
              <a:buAutoNum type="arabicPeriod"/>
            </a:pPr>
            <a:r>
              <a:rPr kumimoji="1" lang="ko-KR" altLang="en-US" dirty="0"/>
              <a:t>물 배출</a:t>
            </a:r>
            <a:endParaRPr kumimoji="1" lang="en-US" altLang="ko-KR" dirty="0"/>
          </a:p>
          <a:p>
            <a:pPr marL="342900" indent="-342900" algn="ctr">
              <a:buAutoNum type="arabicPeriod"/>
            </a:pPr>
            <a:r>
              <a:rPr kumimoji="1" lang="ko-KR" altLang="en-US" dirty="0"/>
              <a:t>탈수를 위한 </a:t>
            </a:r>
            <a:r>
              <a:rPr kumimoji="1" lang="en-US" altLang="ko-KR" dirty="0"/>
              <a:t>120rpm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20</a:t>
            </a:r>
            <a:r>
              <a:rPr kumimoji="1" lang="ko-KR" altLang="en-US" dirty="0"/>
              <a:t>분간 회전</a:t>
            </a:r>
            <a:endParaRPr kumimoji="1" lang="en-US" altLang="ko-KR" dirty="0"/>
          </a:p>
          <a:p>
            <a:pPr marL="342900" indent="-342900" algn="ctr">
              <a:buAutoNum type="arabicPeriod"/>
            </a:pPr>
            <a:endParaRPr kumimoji="1"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1491D1-B6E8-3BFB-42CF-945A32013856}"/>
              </a:ext>
            </a:extLst>
          </p:cNvPr>
          <p:cNvSpPr/>
          <p:nvPr/>
        </p:nvSpPr>
        <p:spPr>
          <a:xfrm>
            <a:off x="-30480" y="6461759"/>
            <a:ext cx="12240000" cy="454047"/>
          </a:xfrm>
          <a:prstGeom prst="rect">
            <a:avLst/>
          </a:prstGeom>
          <a:solidFill>
            <a:schemeClr val="accent1">
              <a:alpha val="349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025642-B38D-A74A-8F24-F7D52B9A8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2127" y="6792119"/>
            <a:ext cx="3941379" cy="131762"/>
          </a:xfrm>
        </p:spPr>
        <p:txBody>
          <a:bodyPr>
            <a:noAutofit/>
          </a:bodyPr>
          <a:lstStyle/>
          <a:p>
            <a:r>
              <a:rPr lang="en-US" altLang="ko-Kore-KR" sz="2000" dirty="0" err="1">
                <a:solidFill>
                  <a:srgbClr val="7030A0"/>
                </a:solidFill>
              </a:rPr>
              <a:t>SangMyeong</a:t>
            </a:r>
            <a:r>
              <a:rPr lang="en-US" altLang="ko-Kore-KR" sz="2000" dirty="0">
                <a:solidFill>
                  <a:srgbClr val="7030A0"/>
                </a:solidFill>
              </a:rPr>
              <a:t> Coding Education</a:t>
            </a:r>
            <a:endParaRPr lang="ko-Kore-KR" sz="2000" dirty="0">
              <a:solidFill>
                <a:srgbClr val="7030A0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5A16A8-C921-DD4F-8509-1F06F45DE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3318" y="6512447"/>
            <a:ext cx="2827283" cy="467903"/>
          </a:xfrm>
        </p:spPr>
        <p:txBody>
          <a:bodyPr>
            <a:normAutofit/>
          </a:bodyPr>
          <a:lstStyle/>
          <a:p>
            <a:r>
              <a:rPr lang="en-US" altLang="ko-KR" dirty="0"/>
              <a:t>hello</a:t>
            </a:r>
            <a:r>
              <a:rPr lang="ko-KR" altLang="en-US" dirty="0"/>
              <a:t> </a:t>
            </a:r>
            <a:r>
              <a:rPr lang="en-US" altLang="ko-KR" dirty="0"/>
              <a:t>world</a:t>
            </a:r>
            <a:endParaRPr lang="ko-Kore-KR" altLang="ko-Kore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AA94350-F7A7-7F4D-9274-C4E68FEFACC2}"/>
              </a:ext>
            </a:extLst>
          </p:cNvPr>
          <p:cNvSpPr txBox="1">
            <a:spLocks/>
          </p:cNvSpPr>
          <p:nvPr/>
        </p:nvSpPr>
        <p:spPr>
          <a:xfrm>
            <a:off x="11216640" y="6858000"/>
            <a:ext cx="1069954" cy="578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B050"/>
                </a:solidFill>
              </a:rPr>
              <a:t>week </a:t>
            </a:r>
            <a:r>
              <a:rPr lang="en-US" altLang="ko-KR" sz="2400" dirty="0">
                <a:solidFill>
                  <a:srgbClr val="00B050"/>
                </a:solidFill>
              </a:rPr>
              <a:t>2</a:t>
            </a:r>
            <a:endParaRPr lang="ko-Kore-KR" sz="2400" dirty="0">
              <a:solidFill>
                <a:srgbClr val="00B050"/>
              </a:solidFill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618387EB-79C7-B848-8C39-392B62BF4926}"/>
              </a:ext>
            </a:extLst>
          </p:cNvPr>
          <p:cNvSpPr txBox="1">
            <a:spLocks/>
          </p:cNvSpPr>
          <p:nvPr/>
        </p:nvSpPr>
        <p:spPr>
          <a:xfrm>
            <a:off x="-30480" y="0"/>
            <a:ext cx="4899041" cy="77847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sz="4400" b="1" dirty="0" err="1">
                <a:solidFill>
                  <a:schemeClr val="accent2"/>
                </a:solidFill>
              </a:rPr>
              <a:t>printf</a:t>
            </a:r>
            <a:r>
              <a:rPr lang="en-US" altLang="ko-Kore-KR" sz="4400" b="1" dirty="0">
                <a:solidFill>
                  <a:schemeClr val="accent2"/>
                </a:solidFill>
              </a:rPr>
              <a:t>(“hello world!”);</a:t>
            </a:r>
            <a:endParaRPr lang="ko-Kore-KR" sz="4400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79B5DD-417C-626C-A6A8-1CE171A94090}"/>
              </a:ext>
            </a:extLst>
          </p:cNvPr>
          <p:cNvSpPr txBox="1"/>
          <p:nvPr/>
        </p:nvSpPr>
        <p:spPr>
          <a:xfrm>
            <a:off x="179070" y="778476"/>
            <a:ext cx="5758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dirty="0"/>
              <a:t>Function ( </a:t>
            </a:r>
            <a:r>
              <a:rPr kumimoji="1" lang="ko-Kore-KR" altLang="en-US" sz="2800" dirty="0"/>
              <a:t>함수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)</a:t>
            </a:r>
            <a:r>
              <a:rPr kumimoji="1" lang="ko-KR" altLang="en-US" sz="2800" dirty="0"/>
              <a:t> </a:t>
            </a:r>
            <a:r>
              <a:rPr kumimoji="1" lang="ko-KR" altLang="en-US" dirty="0"/>
              <a:t> </a:t>
            </a:r>
            <a:r>
              <a:rPr kumimoji="1" lang="ko-KR" altLang="en-US" dirty="0">
                <a:solidFill>
                  <a:schemeClr val="bg2">
                    <a:lumMod val="75000"/>
                  </a:schemeClr>
                </a:solidFill>
              </a:rPr>
              <a:t>나중에 제대로 다시 다룰 예정</a:t>
            </a:r>
            <a:endParaRPr kumimoji="1" lang="ko-Kore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0" name="그림 19" descr="텍스트, 스크린샷, 디자인, 폰트이(가) 표시된 사진&#10;&#10;자동 생성된 설명">
            <a:extLst>
              <a:ext uri="{FF2B5EF4-FFF2-40B4-BE49-F238E27FC236}">
                <a16:creationId xmlns:a16="http://schemas.microsoft.com/office/drawing/2014/main" id="{AB307438-CA8A-96DD-3610-F75D3D4C73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78" b="10953"/>
          <a:stretch/>
        </p:blipFill>
        <p:spPr>
          <a:xfrm>
            <a:off x="9000847" y="383611"/>
            <a:ext cx="1220387" cy="909049"/>
          </a:xfrm>
          <a:prstGeom prst="rect">
            <a:avLst/>
          </a:prstGeom>
        </p:spPr>
      </p:pic>
      <p:pic>
        <p:nvPicPr>
          <p:cNvPr id="24" name="그림 23" descr="텍스트, 병, 플라스틱, 플라스틱 병이(가) 표시된 사진&#10;&#10;자동 생성된 설명">
            <a:extLst>
              <a:ext uri="{FF2B5EF4-FFF2-40B4-BE49-F238E27FC236}">
                <a16:creationId xmlns:a16="http://schemas.microsoft.com/office/drawing/2014/main" id="{20001484-849B-544F-AA2A-E64CFAB67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321" y="560939"/>
            <a:ext cx="716280" cy="791445"/>
          </a:xfrm>
          <a:prstGeom prst="rect">
            <a:avLst/>
          </a:prstGeom>
        </p:spPr>
      </p:pic>
      <p:pic>
        <p:nvPicPr>
          <p:cNvPr id="1026" name="Picture 2" descr="하얀생활 세탁세제 2.7L (4개) : 다나와 가격비교">
            <a:extLst>
              <a:ext uri="{FF2B5EF4-FFF2-40B4-BE49-F238E27FC236}">
                <a16:creationId xmlns:a16="http://schemas.microsoft.com/office/drawing/2014/main" id="{5CECA624-5CE1-A48A-5B81-C57C4CB63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601" y="545290"/>
            <a:ext cx="738224" cy="73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E410998F-631C-075B-C13A-D26A342940E6}"/>
              </a:ext>
            </a:extLst>
          </p:cNvPr>
          <p:cNvSpPr/>
          <p:nvPr/>
        </p:nvSpPr>
        <p:spPr>
          <a:xfrm>
            <a:off x="6629400" y="389238"/>
            <a:ext cx="1915597" cy="1176672"/>
          </a:xfrm>
          <a:prstGeom prst="roundRect">
            <a:avLst/>
          </a:prstGeom>
          <a:solidFill>
            <a:schemeClr val="lt1">
              <a:alpha val="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28A2AE-9A2B-5A27-A5DD-5035793EE79B}"/>
              </a:ext>
            </a:extLst>
          </p:cNvPr>
          <p:cNvSpPr txBox="1"/>
          <p:nvPr/>
        </p:nvSpPr>
        <p:spPr>
          <a:xfrm>
            <a:off x="6393228" y="39636"/>
            <a:ext cx="24304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highlight>
                  <a:srgbClr val="FFFF00"/>
                </a:highlight>
              </a:rPr>
              <a:t>“</a:t>
            </a:r>
            <a:r>
              <a:rPr kumimoji="1" lang="ko-Kore-KR" altLang="en-US" sz="1400" dirty="0">
                <a:highlight>
                  <a:srgbClr val="FFFF00"/>
                </a:highlight>
              </a:rPr>
              <a:t>세탁을</a:t>
            </a:r>
            <a:r>
              <a:rPr kumimoji="1" lang="ko-KR" altLang="en-US" sz="1400" dirty="0">
                <a:highlight>
                  <a:srgbClr val="FFFF00"/>
                </a:highlight>
              </a:rPr>
              <a:t> 위해 필요한 변수들</a:t>
            </a:r>
            <a:r>
              <a:rPr kumimoji="1" lang="en-US" altLang="ko-KR" sz="1400" dirty="0">
                <a:highlight>
                  <a:srgbClr val="FFFF00"/>
                </a:highlight>
              </a:rPr>
              <a:t>”</a:t>
            </a:r>
            <a:endParaRPr kumimoji="1" lang="ko-Kore-KR" altLang="en-US" sz="1400" dirty="0">
              <a:highlight>
                <a:srgbClr val="FFFF00"/>
              </a:highlight>
            </a:endParaRPr>
          </a:p>
        </p:txBody>
      </p:sp>
      <p:sp>
        <p:nvSpPr>
          <p:cNvPr id="6" name="수동 작업 5">
            <a:extLst>
              <a:ext uri="{FF2B5EF4-FFF2-40B4-BE49-F238E27FC236}">
                <a16:creationId xmlns:a16="http://schemas.microsoft.com/office/drawing/2014/main" id="{A94A7C70-31B7-BAB9-2BA2-052D4589CD87}"/>
              </a:ext>
            </a:extLst>
          </p:cNvPr>
          <p:cNvSpPr/>
          <p:nvPr/>
        </p:nvSpPr>
        <p:spPr>
          <a:xfrm>
            <a:off x="1048012" y="1972587"/>
            <a:ext cx="1181100" cy="910590"/>
          </a:xfrm>
          <a:prstGeom prst="flowChartManualOperation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수동 작업 9">
            <a:extLst>
              <a:ext uri="{FF2B5EF4-FFF2-40B4-BE49-F238E27FC236}">
                <a16:creationId xmlns:a16="http://schemas.microsoft.com/office/drawing/2014/main" id="{573CAE32-5CB9-F51B-5AED-759F8E9CC5FC}"/>
              </a:ext>
            </a:extLst>
          </p:cNvPr>
          <p:cNvSpPr/>
          <p:nvPr/>
        </p:nvSpPr>
        <p:spPr>
          <a:xfrm rot="10800000">
            <a:off x="3479667" y="4209387"/>
            <a:ext cx="1181100" cy="910590"/>
          </a:xfrm>
          <a:prstGeom prst="flowChartManualOperation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D538B0-5E0C-030F-03A0-8A5897CC6FFD}"/>
              </a:ext>
            </a:extLst>
          </p:cNvPr>
          <p:cNvSpPr/>
          <p:nvPr/>
        </p:nvSpPr>
        <p:spPr>
          <a:xfrm>
            <a:off x="723900" y="2867605"/>
            <a:ext cx="4144661" cy="134178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* X</a:t>
            </a:r>
            <a:endParaRPr kumimoji="1" lang="ko-Kore-KR" altLang="en-US" dirty="0"/>
          </a:p>
        </p:txBody>
      </p:sp>
      <p:pic>
        <p:nvPicPr>
          <p:cNvPr id="8" name="그림 7" descr="텍스트, 스크린샷, 디자인, 폰트이(가) 표시된 사진&#10;&#10;자동 생성된 설명">
            <a:extLst>
              <a:ext uri="{FF2B5EF4-FFF2-40B4-BE49-F238E27FC236}">
                <a16:creationId xmlns:a16="http://schemas.microsoft.com/office/drawing/2014/main" id="{831171C8-7502-397E-F48F-165C2635F2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78" b="10953"/>
          <a:stretch/>
        </p:blipFill>
        <p:spPr>
          <a:xfrm>
            <a:off x="2186036" y="3075870"/>
            <a:ext cx="1220387" cy="909049"/>
          </a:xfrm>
          <a:prstGeom prst="rect">
            <a:avLst/>
          </a:prstGeom>
        </p:spPr>
      </p:pic>
      <p:pic>
        <p:nvPicPr>
          <p:cNvPr id="13" name="그림 12" descr="텍스트, 병, 플라스틱, 플라스틱 병이(가) 표시된 사진&#10;&#10;자동 생성된 설명">
            <a:extLst>
              <a:ext uri="{FF2B5EF4-FFF2-40B4-BE49-F238E27FC236}">
                <a16:creationId xmlns:a16="http://schemas.microsoft.com/office/drawing/2014/main" id="{6F6506BA-3F62-0063-7D40-0F103EA8D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756" y="1591341"/>
            <a:ext cx="716280" cy="791445"/>
          </a:xfrm>
          <a:prstGeom prst="rect">
            <a:avLst/>
          </a:prstGeom>
        </p:spPr>
      </p:pic>
      <p:pic>
        <p:nvPicPr>
          <p:cNvPr id="15" name="Picture 2" descr="하얀생활 세탁세제 2.7L (4개) : 다나와 가격비교">
            <a:extLst>
              <a:ext uri="{FF2B5EF4-FFF2-40B4-BE49-F238E27FC236}">
                <a16:creationId xmlns:a16="http://schemas.microsoft.com/office/drawing/2014/main" id="{B5502686-0C16-C91E-8F76-EFD50899A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036" y="1575692"/>
            <a:ext cx="738224" cy="73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게임 옷 아니야?…합성 같은 명품 스웨터 화제 - MBN">
            <a:extLst>
              <a:ext uri="{FF2B5EF4-FFF2-40B4-BE49-F238E27FC236}">
                <a16:creationId xmlns:a16="http://schemas.microsoft.com/office/drawing/2014/main" id="{D1A3C883-B0B4-2E5D-3070-AD8645989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0" y="1670089"/>
            <a:ext cx="933450" cy="633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게임 옷 아니야?…합성 같은 명품 스웨터 화제 - MBN">
            <a:extLst>
              <a:ext uri="{FF2B5EF4-FFF2-40B4-BE49-F238E27FC236}">
                <a16:creationId xmlns:a16="http://schemas.microsoft.com/office/drawing/2014/main" id="{639468A9-FD18-98AC-8CE8-AD8A4558D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317" y="5159369"/>
            <a:ext cx="933450" cy="633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726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81491D1-B6E8-3BFB-42CF-945A32013856}"/>
              </a:ext>
            </a:extLst>
          </p:cNvPr>
          <p:cNvSpPr/>
          <p:nvPr/>
        </p:nvSpPr>
        <p:spPr>
          <a:xfrm>
            <a:off x="-30480" y="6461759"/>
            <a:ext cx="12240000" cy="454047"/>
          </a:xfrm>
          <a:prstGeom prst="rect">
            <a:avLst/>
          </a:prstGeom>
          <a:solidFill>
            <a:schemeClr val="accent1">
              <a:alpha val="349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025642-B38D-A74A-8F24-F7D52B9A8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2127" y="6792119"/>
            <a:ext cx="3941379" cy="131762"/>
          </a:xfrm>
        </p:spPr>
        <p:txBody>
          <a:bodyPr>
            <a:noAutofit/>
          </a:bodyPr>
          <a:lstStyle/>
          <a:p>
            <a:r>
              <a:rPr lang="en-US" altLang="ko-Kore-KR" sz="2000" dirty="0" err="1">
                <a:solidFill>
                  <a:srgbClr val="7030A0"/>
                </a:solidFill>
              </a:rPr>
              <a:t>SangMyeong</a:t>
            </a:r>
            <a:r>
              <a:rPr lang="en-US" altLang="ko-Kore-KR" sz="2000" dirty="0">
                <a:solidFill>
                  <a:srgbClr val="7030A0"/>
                </a:solidFill>
              </a:rPr>
              <a:t> Coding Education</a:t>
            </a:r>
            <a:endParaRPr lang="ko-Kore-KR" sz="2000" dirty="0">
              <a:solidFill>
                <a:srgbClr val="7030A0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5A16A8-C921-DD4F-8509-1F06F45DE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3318" y="6512447"/>
            <a:ext cx="2827283" cy="467903"/>
          </a:xfrm>
        </p:spPr>
        <p:txBody>
          <a:bodyPr>
            <a:normAutofit/>
          </a:bodyPr>
          <a:lstStyle/>
          <a:p>
            <a:r>
              <a:rPr lang="en-US" altLang="ko-KR" dirty="0"/>
              <a:t>hello</a:t>
            </a:r>
            <a:r>
              <a:rPr lang="ko-KR" altLang="en-US" dirty="0"/>
              <a:t> </a:t>
            </a:r>
            <a:r>
              <a:rPr lang="en-US" altLang="ko-KR" dirty="0"/>
              <a:t>world</a:t>
            </a:r>
            <a:endParaRPr lang="ko-Kore-KR" altLang="ko-Kore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AA94350-F7A7-7F4D-9274-C4E68FEFACC2}"/>
              </a:ext>
            </a:extLst>
          </p:cNvPr>
          <p:cNvSpPr txBox="1">
            <a:spLocks/>
          </p:cNvSpPr>
          <p:nvPr/>
        </p:nvSpPr>
        <p:spPr>
          <a:xfrm>
            <a:off x="11216640" y="6858000"/>
            <a:ext cx="1069954" cy="578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B050"/>
                </a:solidFill>
              </a:rPr>
              <a:t>week </a:t>
            </a:r>
            <a:r>
              <a:rPr lang="en-US" altLang="ko-KR" sz="2400" dirty="0">
                <a:solidFill>
                  <a:srgbClr val="00B050"/>
                </a:solidFill>
              </a:rPr>
              <a:t>2</a:t>
            </a:r>
            <a:endParaRPr lang="ko-Kore-KR" sz="2400" dirty="0">
              <a:solidFill>
                <a:srgbClr val="00B050"/>
              </a:solidFill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618387EB-79C7-B848-8C39-392B62BF4926}"/>
              </a:ext>
            </a:extLst>
          </p:cNvPr>
          <p:cNvSpPr txBox="1">
            <a:spLocks/>
          </p:cNvSpPr>
          <p:nvPr/>
        </p:nvSpPr>
        <p:spPr>
          <a:xfrm>
            <a:off x="-30480" y="0"/>
            <a:ext cx="4899041" cy="77847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sz="4400" b="1" dirty="0" err="1">
                <a:solidFill>
                  <a:schemeClr val="accent2"/>
                </a:solidFill>
              </a:rPr>
              <a:t>printf</a:t>
            </a:r>
            <a:r>
              <a:rPr lang="en-US" altLang="ko-Kore-KR" sz="4400" b="1" dirty="0">
                <a:solidFill>
                  <a:schemeClr val="accent2"/>
                </a:solidFill>
              </a:rPr>
              <a:t>(“hello world!”);</a:t>
            </a:r>
            <a:endParaRPr lang="ko-Kore-KR" sz="4400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79B5DD-417C-626C-A6A8-1CE171A94090}"/>
              </a:ext>
            </a:extLst>
          </p:cNvPr>
          <p:cNvSpPr txBox="1"/>
          <p:nvPr/>
        </p:nvSpPr>
        <p:spPr>
          <a:xfrm>
            <a:off x="242570" y="626082"/>
            <a:ext cx="99896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solidFill>
                  <a:schemeClr val="bg2">
                    <a:lumMod val="75000"/>
                  </a:schemeClr>
                </a:solidFill>
              </a:rPr>
              <a:t>Int main() ?</a:t>
            </a:r>
            <a:r>
              <a:rPr kumimoji="1" lang="ko-KR" altLang="en-US" sz="3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kumimoji="1" lang="en-US" altLang="ko-KR" sz="3200" dirty="0">
                <a:solidFill>
                  <a:schemeClr val="bg2">
                    <a:lumMod val="75000"/>
                  </a:schemeClr>
                </a:solidFill>
              </a:rPr>
              <a:t>:</a:t>
            </a:r>
            <a:r>
              <a:rPr kumimoji="1" lang="ko-KR" altLang="en-US" sz="3200" dirty="0">
                <a:solidFill>
                  <a:schemeClr val="bg2">
                    <a:lumMod val="75000"/>
                  </a:schemeClr>
                </a:solidFill>
              </a:rPr>
              <a:t> 우리는 </a:t>
            </a:r>
            <a:r>
              <a:rPr kumimoji="1" lang="en-US" altLang="ko-KR" sz="3200" dirty="0">
                <a:solidFill>
                  <a:schemeClr val="bg2">
                    <a:lumMod val="75000"/>
                  </a:schemeClr>
                </a:solidFill>
              </a:rPr>
              <a:t>main </a:t>
            </a:r>
            <a:r>
              <a:rPr kumimoji="1" lang="ko-KR" altLang="en-US" sz="3200" dirty="0">
                <a:solidFill>
                  <a:schemeClr val="bg2">
                    <a:lumMod val="75000"/>
                  </a:schemeClr>
                </a:solidFill>
              </a:rPr>
              <a:t>함수를 작성하고 있는 것이다</a:t>
            </a:r>
            <a:r>
              <a:rPr kumimoji="1" lang="en-US" altLang="ko-KR" sz="3200" dirty="0">
                <a:solidFill>
                  <a:schemeClr val="bg2">
                    <a:lumMod val="75000"/>
                  </a:schemeClr>
                </a:solidFill>
              </a:rPr>
              <a:t>!</a:t>
            </a:r>
            <a:endParaRPr kumimoji="1" lang="ko-Kore-KR" altLang="en-US" sz="3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DEC76BC-0AB9-66DE-C803-4FB94A89D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163" y="1511835"/>
            <a:ext cx="6590855" cy="19014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EF7054C-FC7A-8558-C3A7-83EAC6D4452F}"/>
              </a:ext>
            </a:extLst>
          </p:cNvPr>
          <p:cNvSpPr txBox="1"/>
          <p:nvPr/>
        </p:nvSpPr>
        <p:spPr>
          <a:xfrm>
            <a:off x="2220920" y="3813331"/>
            <a:ext cx="8763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 dirty="0"/>
              <a:t>컴퓨터와</a:t>
            </a:r>
            <a:r>
              <a:rPr kumimoji="1" lang="ko-KR" altLang="en-US" sz="2000" dirty="0"/>
              <a:t> 사람의 약속 </a:t>
            </a:r>
            <a:r>
              <a:rPr kumimoji="1" lang="ko-KR" altLang="en-US" sz="2800" dirty="0">
                <a:highlight>
                  <a:srgbClr val="FFFF00"/>
                </a:highlight>
              </a:rPr>
              <a:t>가장 먼저 실행</a:t>
            </a:r>
            <a:r>
              <a:rPr kumimoji="1" lang="ko-KR" altLang="en-US" sz="2000" dirty="0"/>
              <a:t>되고 가장 나중에 종료되는 </a:t>
            </a:r>
            <a:r>
              <a:rPr kumimoji="1" lang="en-US" altLang="ko-KR" sz="2000" dirty="0"/>
              <a:t>“</a:t>
            </a:r>
            <a:r>
              <a:rPr kumimoji="1" lang="ko-KR" altLang="en-US" sz="2000" dirty="0"/>
              <a:t>함수</a:t>
            </a:r>
            <a:r>
              <a:rPr kumimoji="1" lang="en-US" altLang="ko-KR" sz="2000" dirty="0"/>
              <a:t>”</a:t>
            </a:r>
            <a:endParaRPr kumimoji="1" lang="ko-Kore-KR" alt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9C5F95-E775-70F4-149E-FCC18474FA6A}"/>
              </a:ext>
            </a:extLst>
          </p:cNvPr>
          <p:cNvSpPr txBox="1"/>
          <p:nvPr/>
        </p:nvSpPr>
        <p:spPr>
          <a:xfrm>
            <a:off x="939800" y="4705943"/>
            <a:ext cx="1281120" cy="92333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{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	…</a:t>
            </a:r>
          </a:p>
          <a:p>
            <a:r>
              <a:rPr kumimoji="1" lang="en-US" altLang="ko-KR" dirty="0"/>
              <a:t>}</a:t>
            </a:r>
            <a:endParaRPr kumimoji="1"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5C025C-5C13-7426-F250-FB2ECC05C6B5}"/>
              </a:ext>
            </a:extLst>
          </p:cNvPr>
          <p:cNvSpPr txBox="1"/>
          <p:nvPr/>
        </p:nvSpPr>
        <p:spPr>
          <a:xfrm>
            <a:off x="2565400" y="4921843"/>
            <a:ext cx="887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중괄호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실질적으로 실행되는 코드 </a:t>
            </a:r>
            <a:r>
              <a:rPr kumimoji="1" lang="en-US" altLang="ko-KR" dirty="0"/>
              <a:t>/</a:t>
            </a:r>
            <a:r>
              <a:rPr kumimoji="1" lang="ko-KR" altLang="en-US" dirty="0"/>
              <a:t> 한개의 함수는 한 쌍의 중괄호안에 내용이 담긴다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7503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81491D1-B6E8-3BFB-42CF-945A32013856}"/>
              </a:ext>
            </a:extLst>
          </p:cNvPr>
          <p:cNvSpPr/>
          <p:nvPr/>
        </p:nvSpPr>
        <p:spPr>
          <a:xfrm>
            <a:off x="-30480" y="6461759"/>
            <a:ext cx="12240000" cy="454047"/>
          </a:xfrm>
          <a:prstGeom prst="rect">
            <a:avLst/>
          </a:prstGeom>
          <a:solidFill>
            <a:schemeClr val="accent1">
              <a:alpha val="349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025642-B38D-A74A-8F24-F7D52B9A8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2127" y="6792119"/>
            <a:ext cx="3941379" cy="131762"/>
          </a:xfrm>
        </p:spPr>
        <p:txBody>
          <a:bodyPr>
            <a:noAutofit/>
          </a:bodyPr>
          <a:lstStyle/>
          <a:p>
            <a:r>
              <a:rPr lang="en-US" altLang="ko-Kore-KR" sz="2000" dirty="0" err="1">
                <a:solidFill>
                  <a:srgbClr val="7030A0"/>
                </a:solidFill>
              </a:rPr>
              <a:t>SangMyeong</a:t>
            </a:r>
            <a:r>
              <a:rPr lang="en-US" altLang="ko-Kore-KR" sz="2000" dirty="0">
                <a:solidFill>
                  <a:srgbClr val="7030A0"/>
                </a:solidFill>
              </a:rPr>
              <a:t> Coding Education</a:t>
            </a:r>
            <a:endParaRPr lang="ko-Kore-KR" sz="2000" dirty="0">
              <a:solidFill>
                <a:srgbClr val="7030A0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5A16A8-C921-DD4F-8509-1F06F45DE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3318" y="6512447"/>
            <a:ext cx="2827283" cy="467903"/>
          </a:xfrm>
        </p:spPr>
        <p:txBody>
          <a:bodyPr>
            <a:normAutofit/>
          </a:bodyPr>
          <a:lstStyle/>
          <a:p>
            <a:r>
              <a:rPr lang="en-US" altLang="ko-KR" dirty="0"/>
              <a:t>hello</a:t>
            </a:r>
            <a:r>
              <a:rPr lang="ko-KR" altLang="en-US" dirty="0"/>
              <a:t> </a:t>
            </a:r>
            <a:r>
              <a:rPr lang="en-US" altLang="ko-KR" dirty="0"/>
              <a:t>world</a:t>
            </a:r>
            <a:endParaRPr lang="ko-Kore-KR" altLang="ko-Kore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AA94350-F7A7-7F4D-9274-C4E68FEFACC2}"/>
              </a:ext>
            </a:extLst>
          </p:cNvPr>
          <p:cNvSpPr txBox="1">
            <a:spLocks/>
          </p:cNvSpPr>
          <p:nvPr/>
        </p:nvSpPr>
        <p:spPr>
          <a:xfrm>
            <a:off x="11216640" y="6858000"/>
            <a:ext cx="1069954" cy="578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B050"/>
                </a:solidFill>
              </a:rPr>
              <a:t>week </a:t>
            </a:r>
            <a:r>
              <a:rPr lang="en-US" altLang="ko-KR" sz="2400" dirty="0">
                <a:solidFill>
                  <a:srgbClr val="00B050"/>
                </a:solidFill>
              </a:rPr>
              <a:t>2</a:t>
            </a:r>
            <a:endParaRPr lang="ko-Kore-KR" sz="2400" dirty="0">
              <a:solidFill>
                <a:srgbClr val="00B050"/>
              </a:solidFill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618387EB-79C7-B848-8C39-392B62BF4926}"/>
              </a:ext>
            </a:extLst>
          </p:cNvPr>
          <p:cNvSpPr txBox="1">
            <a:spLocks/>
          </p:cNvSpPr>
          <p:nvPr/>
        </p:nvSpPr>
        <p:spPr>
          <a:xfrm>
            <a:off x="-30480" y="0"/>
            <a:ext cx="4899041" cy="77847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sz="4400" b="1" dirty="0" err="1">
                <a:solidFill>
                  <a:schemeClr val="accent2"/>
                </a:solidFill>
              </a:rPr>
              <a:t>printf</a:t>
            </a:r>
            <a:r>
              <a:rPr lang="en-US" altLang="ko-Kore-KR" sz="4400" b="1" dirty="0">
                <a:solidFill>
                  <a:schemeClr val="accent2"/>
                </a:solidFill>
              </a:rPr>
              <a:t>(“hello world!”);</a:t>
            </a:r>
            <a:endParaRPr lang="ko-Kore-KR" sz="4400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79B5DD-417C-626C-A6A8-1CE171A94090}"/>
              </a:ext>
            </a:extLst>
          </p:cNvPr>
          <p:cNvSpPr txBox="1"/>
          <p:nvPr/>
        </p:nvSpPr>
        <p:spPr>
          <a:xfrm>
            <a:off x="242570" y="626082"/>
            <a:ext cx="8763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 err="1">
                <a:solidFill>
                  <a:schemeClr val="bg2">
                    <a:lumMod val="75000"/>
                  </a:schemeClr>
                </a:solidFill>
              </a:rPr>
              <a:t>printf</a:t>
            </a:r>
            <a:r>
              <a:rPr kumimoji="1" lang="en-US" altLang="ko-Kore-KR" sz="3200" dirty="0">
                <a:solidFill>
                  <a:schemeClr val="bg2">
                    <a:lumMod val="75000"/>
                  </a:schemeClr>
                </a:solidFill>
              </a:rPr>
              <a:t>()?</a:t>
            </a:r>
            <a:r>
              <a:rPr kumimoji="1" lang="ko-KR" altLang="en-US" sz="3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kumimoji="1" lang="en-US" altLang="ko-KR" sz="3200" dirty="0">
                <a:solidFill>
                  <a:schemeClr val="bg2">
                    <a:lumMod val="75000"/>
                  </a:schemeClr>
                </a:solidFill>
              </a:rPr>
              <a:t>:</a:t>
            </a:r>
            <a:r>
              <a:rPr kumimoji="1" lang="ko-KR" altLang="en-US" sz="3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kumimoji="1" lang="en-US" altLang="ko-KR" sz="3200" dirty="0">
                <a:solidFill>
                  <a:schemeClr val="bg2">
                    <a:lumMod val="75000"/>
                  </a:schemeClr>
                </a:solidFill>
              </a:rPr>
              <a:t>print format | </a:t>
            </a:r>
            <a:r>
              <a:rPr kumimoji="1" lang="ko-KR" altLang="en-US" sz="3200" dirty="0">
                <a:solidFill>
                  <a:schemeClr val="bg2">
                    <a:lumMod val="75000"/>
                  </a:schemeClr>
                </a:solidFill>
              </a:rPr>
              <a:t>출력</a:t>
            </a:r>
            <a:r>
              <a:rPr kumimoji="1" lang="en-US" altLang="ko-KR" sz="1400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kumimoji="1" lang="ko-KR" altLang="en-US" sz="1400" dirty="0">
                <a:solidFill>
                  <a:schemeClr val="bg2">
                    <a:lumMod val="75000"/>
                  </a:schemeClr>
                </a:solidFill>
              </a:rPr>
              <a:t>보여지게 하는 것</a:t>
            </a:r>
            <a:r>
              <a:rPr kumimoji="1" lang="en-US" altLang="ko-KR" sz="1400" dirty="0">
                <a:solidFill>
                  <a:schemeClr val="bg2">
                    <a:lumMod val="75000"/>
                  </a:schemeClr>
                </a:solidFill>
              </a:rPr>
              <a:t>)</a:t>
            </a:r>
            <a:r>
              <a:rPr kumimoji="1" lang="ko-KR" altLang="en-US" sz="3200" dirty="0">
                <a:solidFill>
                  <a:schemeClr val="bg2">
                    <a:lumMod val="75000"/>
                  </a:schemeClr>
                </a:solidFill>
              </a:rPr>
              <a:t>을 위한 함수</a:t>
            </a:r>
            <a:endParaRPr kumimoji="1" lang="ko-Kore-KR" altLang="en-US" sz="3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9D4E72-3619-DC19-ED16-AD53C999D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83" y="2167305"/>
            <a:ext cx="5782176" cy="16681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08B335-F4D1-693D-FF47-4B60D93E8D7E}"/>
              </a:ext>
            </a:extLst>
          </p:cNvPr>
          <p:cNvSpPr txBox="1"/>
          <p:nvPr/>
        </p:nvSpPr>
        <p:spPr>
          <a:xfrm>
            <a:off x="242570" y="1341284"/>
            <a:ext cx="9355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소괄호안에</a:t>
            </a:r>
            <a:r>
              <a:rPr kumimoji="1" lang="en-US" altLang="ko-Kore-KR" dirty="0"/>
              <a:t>…</a:t>
            </a:r>
            <a:r>
              <a:rPr kumimoji="1" lang="en-US" altLang="ko-KR" dirty="0"/>
              <a:t>.</a:t>
            </a:r>
            <a:r>
              <a:rPr kumimoji="1" lang="ko-KR" altLang="en-US" dirty="0"/>
              <a:t> 텍스트 출력하고 싶으면 </a:t>
            </a:r>
            <a:r>
              <a:rPr kumimoji="1" lang="ko-KR" altLang="en-US" dirty="0" err="1"/>
              <a:t>괄호열고</a:t>
            </a:r>
            <a:r>
              <a:rPr kumimoji="1" lang="ko-KR" altLang="en-US" dirty="0"/>
              <a:t> </a:t>
            </a:r>
            <a:r>
              <a:rPr kumimoji="1" lang="en-US" altLang="ko-KR" dirty="0"/>
              <a:t>“”</a:t>
            </a:r>
            <a:r>
              <a:rPr kumimoji="1" lang="ko-KR" altLang="en-US" dirty="0"/>
              <a:t> 안에 텍스트 쓰고 </a:t>
            </a:r>
            <a:r>
              <a:rPr kumimoji="1" lang="ko-KR" altLang="en-US" dirty="0" err="1"/>
              <a:t>괄호닫고</a:t>
            </a:r>
            <a:r>
              <a:rPr kumimoji="1" lang="en-US" altLang="ko-KR" dirty="0"/>
              <a:t>..</a:t>
            </a:r>
            <a:r>
              <a:rPr kumimoji="1" lang="ko-KR" altLang="en-US" dirty="0"/>
              <a:t> 세미콜론</a:t>
            </a:r>
            <a:r>
              <a:rPr kumimoji="1" lang="en-US" altLang="ko-KR" dirty="0"/>
              <a:t>….</a:t>
            </a:r>
            <a:endParaRPr kumimoji="1" lang="ko-Kore-KR" altLang="en-US" dirty="0"/>
          </a:p>
        </p:txBody>
      </p:sp>
      <p:sp>
        <p:nvSpPr>
          <p:cNvPr id="13" name="수동 작업 12">
            <a:extLst>
              <a:ext uri="{FF2B5EF4-FFF2-40B4-BE49-F238E27FC236}">
                <a16:creationId xmlns:a16="http://schemas.microsoft.com/office/drawing/2014/main" id="{93464E15-BB36-6F17-D80B-4CFD19C99481}"/>
              </a:ext>
            </a:extLst>
          </p:cNvPr>
          <p:cNvSpPr/>
          <p:nvPr/>
        </p:nvSpPr>
        <p:spPr>
          <a:xfrm>
            <a:off x="7664712" y="2090803"/>
            <a:ext cx="1181100" cy="910590"/>
          </a:xfrm>
          <a:prstGeom prst="flowChartManualOperation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수동 작업 14">
            <a:extLst>
              <a:ext uri="{FF2B5EF4-FFF2-40B4-BE49-F238E27FC236}">
                <a16:creationId xmlns:a16="http://schemas.microsoft.com/office/drawing/2014/main" id="{0DE2FD70-8333-8F91-83C5-9BB2946169E9}"/>
              </a:ext>
            </a:extLst>
          </p:cNvPr>
          <p:cNvSpPr/>
          <p:nvPr/>
        </p:nvSpPr>
        <p:spPr>
          <a:xfrm rot="10800000">
            <a:off x="10096367" y="4327603"/>
            <a:ext cx="1181100" cy="910590"/>
          </a:xfrm>
          <a:prstGeom prst="flowChartManualOperation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9DCA08-E2DB-B070-5F14-1515F6DAE3C5}"/>
              </a:ext>
            </a:extLst>
          </p:cNvPr>
          <p:cNvSpPr/>
          <p:nvPr/>
        </p:nvSpPr>
        <p:spPr>
          <a:xfrm>
            <a:off x="7340600" y="2985821"/>
            <a:ext cx="4144661" cy="134178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printf</a:t>
            </a:r>
            <a:r>
              <a:rPr kumimoji="1" lang="en-US" altLang="ko-KR" dirty="0"/>
              <a:t>()</a:t>
            </a:r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205B06-1199-9E7E-3C11-811636B75578}"/>
              </a:ext>
            </a:extLst>
          </p:cNvPr>
          <p:cNvSpPr txBox="1"/>
          <p:nvPr/>
        </p:nvSpPr>
        <p:spPr>
          <a:xfrm>
            <a:off x="7501946" y="1758672"/>
            <a:ext cx="15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“hello world!”</a:t>
            </a:r>
            <a:endParaRPr kumimoji="1" lang="ko-Kore-KR" altLang="en-US" dirty="0"/>
          </a:p>
        </p:txBody>
      </p:sp>
      <p:pic>
        <p:nvPicPr>
          <p:cNvPr id="26" name="그림 25" descr="텍스트, 소프트웨어, 멀티미디어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241D4EBB-DF23-C5DA-0F9D-79CE38A00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208" y="4531107"/>
            <a:ext cx="4433616" cy="1611314"/>
          </a:xfrm>
          <a:prstGeom prst="rect">
            <a:avLst/>
          </a:prstGeom>
        </p:spPr>
      </p:pic>
      <p:pic>
        <p:nvPicPr>
          <p:cNvPr id="28" name="그림 27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1FD80959-7E26-5F14-E11E-0BA1A3096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771" y="4927349"/>
            <a:ext cx="3647229" cy="1611313"/>
          </a:xfrm>
          <a:prstGeom prst="rect">
            <a:avLst/>
          </a:prstGeom>
        </p:spPr>
      </p:pic>
      <p:pic>
        <p:nvPicPr>
          <p:cNvPr id="30" name="그림 2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FD2E258-7A47-7318-A501-F1C2101F2A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783" y="4080311"/>
            <a:ext cx="5721217" cy="169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020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81491D1-B6E8-3BFB-42CF-945A32013856}"/>
              </a:ext>
            </a:extLst>
          </p:cNvPr>
          <p:cNvSpPr/>
          <p:nvPr/>
        </p:nvSpPr>
        <p:spPr>
          <a:xfrm>
            <a:off x="-30480" y="6461759"/>
            <a:ext cx="12240000" cy="454047"/>
          </a:xfrm>
          <a:prstGeom prst="rect">
            <a:avLst/>
          </a:prstGeom>
          <a:solidFill>
            <a:schemeClr val="accent1">
              <a:alpha val="349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025642-B38D-A74A-8F24-F7D52B9A8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2127" y="6792119"/>
            <a:ext cx="3941379" cy="131762"/>
          </a:xfrm>
        </p:spPr>
        <p:txBody>
          <a:bodyPr>
            <a:noAutofit/>
          </a:bodyPr>
          <a:lstStyle/>
          <a:p>
            <a:r>
              <a:rPr lang="en-US" altLang="ko-Kore-KR" sz="2000" dirty="0" err="1">
                <a:solidFill>
                  <a:srgbClr val="7030A0"/>
                </a:solidFill>
              </a:rPr>
              <a:t>SangMyeong</a:t>
            </a:r>
            <a:r>
              <a:rPr lang="en-US" altLang="ko-Kore-KR" sz="2000" dirty="0">
                <a:solidFill>
                  <a:srgbClr val="7030A0"/>
                </a:solidFill>
              </a:rPr>
              <a:t> Coding Education</a:t>
            </a:r>
            <a:endParaRPr lang="ko-Kore-KR" sz="2000" dirty="0">
              <a:solidFill>
                <a:srgbClr val="7030A0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5A16A8-C921-DD4F-8509-1F06F45DE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3318" y="6512447"/>
            <a:ext cx="2827283" cy="467903"/>
          </a:xfrm>
        </p:spPr>
        <p:txBody>
          <a:bodyPr>
            <a:normAutofit/>
          </a:bodyPr>
          <a:lstStyle/>
          <a:p>
            <a:r>
              <a:rPr lang="en-US" altLang="ko-KR" dirty="0"/>
              <a:t>hello</a:t>
            </a:r>
            <a:r>
              <a:rPr lang="ko-KR" altLang="en-US" dirty="0"/>
              <a:t> </a:t>
            </a:r>
            <a:r>
              <a:rPr lang="en-US" altLang="ko-KR" dirty="0"/>
              <a:t>world</a:t>
            </a:r>
            <a:endParaRPr lang="ko-Kore-KR" altLang="ko-Kore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AA94350-F7A7-7F4D-9274-C4E68FEFACC2}"/>
              </a:ext>
            </a:extLst>
          </p:cNvPr>
          <p:cNvSpPr txBox="1">
            <a:spLocks/>
          </p:cNvSpPr>
          <p:nvPr/>
        </p:nvSpPr>
        <p:spPr>
          <a:xfrm>
            <a:off x="11216640" y="6858000"/>
            <a:ext cx="1069954" cy="578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B050"/>
                </a:solidFill>
              </a:rPr>
              <a:t>week </a:t>
            </a:r>
            <a:r>
              <a:rPr lang="en-US" altLang="ko-KR" sz="2400" dirty="0">
                <a:solidFill>
                  <a:srgbClr val="00B050"/>
                </a:solidFill>
              </a:rPr>
              <a:t>2</a:t>
            </a:r>
            <a:endParaRPr lang="ko-Kore-KR" sz="2400" dirty="0">
              <a:solidFill>
                <a:srgbClr val="00B050"/>
              </a:solidFill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618387EB-79C7-B848-8C39-392B62BF4926}"/>
              </a:ext>
            </a:extLst>
          </p:cNvPr>
          <p:cNvSpPr txBox="1">
            <a:spLocks/>
          </p:cNvSpPr>
          <p:nvPr/>
        </p:nvSpPr>
        <p:spPr>
          <a:xfrm>
            <a:off x="-30480" y="0"/>
            <a:ext cx="4899041" cy="77847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sz="4400" b="1" dirty="0" err="1">
                <a:solidFill>
                  <a:schemeClr val="accent2"/>
                </a:solidFill>
              </a:rPr>
              <a:t>printf</a:t>
            </a:r>
            <a:r>
              <a:rPr lang="en-US" altLang="ko-Kore-KR" sz="4400" b="1" dirty="0">
                <a:solidFill>
                  <a:schemeClr val="accent2"/>
                </a:solidFill>
              </a:rPr>
              <a:t>(“hello world!”);</a:t>
            </a:r>
            <a:endParaRPr lang="ko-Kore-KR" sz="4400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79B5DD-417C-626C-A6A8-1CE171A94090}"/>
              </a:ext>
            </a:extLst>
          </p:cNvPr>
          <p:cNvSpPr txBox="1"/>
          <p:nvPr/>
        </p:nvSpPr>
        <p:spPr>
          <a:xfrm>
            <a:off x="242570" y="626082"/>
            <a:ext cx="8763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 err="1">
                <a:solidFill>
                  <a:schemeClr val="bg2">
                    <a:lumMod val="75000"/>
                  </a:schemeClr>
                </a:solidFill>
              </a:rPr>
              <a:t>printf</a:t>
            </a:r>
            <a:r>
              <a:rPr kumimoji="1" lang="en-US" altLang="ko-Kore-KR" sz="3200" dirty="0">
                <a:solidFill>
                  <a:schemeClr val="bg2">
                    <a:lumMod val="75000"/>
                  </a:schemeClr>
                </a:solidFill>
              </a:rPr>
              <a:t>()?</a:t>
            </a:r>
            <a:r>
              <a:rPr kumimoji="1" lang="ko-KR" altLang="en-US" sz="3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kumimoji="1" lang="en-US" altLang="ko-KR" sz="3200" dirty="0">
                <a:solidFill>
                  <a:schemeClr val="bg2">
                    <a:lumMod val="75000"/>
                  </a:schemeClr>
                </a:solidFill>
              </a:rPr>
              <a:t>:</a:t>
            </a:r>
            <a:r>
              <a:rPr kumimoji="1" lang="ko-KR" altLang="en-US" sz="3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kumimoji="1" lang="en-US" altLang="ko-KR" sz="3200" dirty="0">
                <a:solidFill>
                  <a:schemeClr val="bg2">
                    <a:lumMod val="75000"/>
                  </a:schemeClr>
                </a:solidFill>
              </a:rPr>
              <a:t>print format | </a:t>
            </a:r>
            <a:r>
              <a:rPr kumimoji="1" lang="ko-KR" altLang="en-US" sz="3200" dirty="0">
                <a:solidFill>
                  <a:schemeClr val="bg2">
                    <a:lumMod val="75000"/>
                  </a:schemeClr>
                </a:solidFill>
              </a:rPr>
              <a:t>출력</a:t>
            </a:r>
            <a:r>
              <a:rPr kumimoji="1" lang="en-US" altLang="ko-KR" sz="1400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kumimoji="1" lang="ko-KR" altLang="en-US" sz="1400" dirty="0">
                <a:solidFill>
                  <a:schemeClr val="bg2">
                    <a:lumMod val="75000"/>
                  </a:schemeClr>
                </a:solidFill>
              </a:rPr>
              <a:t>보여지게 하는 것</a:t>
            </a:r>
            <a:r>
              <a:rPr kumimoji="1" lang="en-US" altLang="ko-KR" sz="1400" dirty="0">
                <a:solidFill>
                  <a:schemeClr val="bg2">
                    <a:lumMod val="75000"/>
                  </a:schemeClr>
                </a:solidFill>
              </a:rPr>
              <a:t>)</a:t>
            </a:r>
            <a:r>
              <a:rPr kumimoji="1" lang="ko-KR" altLang="en-US" sz="3200" dirty="0">
                <a:solidFill>
                  <a:schemeClr val="bg2">
                    <a:lumMod val="75000"/>
                  </a:schemeClr>
                </a:solidFill>
              </a:rPr>
              <a:t>을 위한 함수</a:t>
            </a:r>
            <a:endParaRPr kumimoji="1" lang="ko-Kore-KR" altLang="en-US" sz="3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08B335-F4D1-693D-FF47-4B60D93E8D7E}"/>
              </a:ext>
            </a:extLst>
          </p:cNvPr>
          <p:cNvSpPr txBox="1"/>
          <p:nvPr/>
        </p:nvSpPr>
        <p:spPr>
          <a:xfrm>
            <a:off x="242570" y="1341284"/>
            <a:ext cx="9355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소괄호안에</a:t>
            </a:r>
            <a:r>
              <a:rPr kumimoji="1" lang="en-US" altLang="ko-Kore-KR" dirty="0"/>
              <a:t>…</a:t>
            </a:r>
            <a:r>
              <a:rPr kumimoji="1" lang="en-US" altLang="ko-KR" dirty="0"/>
              <a:t>.</a:t>
            </a:r>
            <a:r>
              <a:rPr kumimoji="1" lang="ko-KR" altLang="en-US" dirty="0"/>
              <a:t> 텍스트 출력하고 싶으면 </a:t>
            </a:r>
            <a:r>
              <a:rPr kumimoji="1" lang="ko-KR" altLang="en-US" dirty="0" err="1"/>
              <a:t>괄호열고</a:t>
            </a:r>
            <a:r>
              <a:rPr kumimoji="1" lang="ko-KR" altLang="en-US" dirty="0"/>
              <a:t> </a:t>
            </a:r>
            <a:r>
              <a:rPr kumimoji="1" lang="en-US" altLang="ko-KR" dirty="0"/>
              <a:t>“”</a:t>
            </a:r>
            <a:r>
              <a:rPr kumimoji="1" lang="ko-KR" altLang="en-US" dirty="0"/>
              <a:t> 안에 텍스트 쓰고 </a:t>
            </a:r>
            <a:r>
              <a:rPr kumimoji="1" lang="ko-KR" altLang="en-US" dirty="0" err="1"/>
              <a:t>괄호닫고</a:t>
            </a:r>
            <a:r>
              <a:rPr kumimoji="1" lang="en-US" altLang="ko-KR" dirty="0"/>
              <a:t>..</a:t>
            </a:r>
            <a:r>
              <a:rPr kumimoji="1" lang="ko-KR" altLang="en-US" dirty="0"/>
              <a:t> 세미콜론</a:t>
            </a:r>
            <a:r>
              <a:rPr kumimoji="1" lang="en-US" altLang="ko-KR" dirty="0"/>
              <a:t>….</a:t>
            </a:r>
            <a:endParaRPr kumimoji="1" lang="ko-Kore-KR" altLang="en-US" dirty="0"/>
          </a:p>
        </p:txBody>
      </p:sp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08D2645-331C-69A8-4651-18E1C4417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425" y="1892353"/>
            <a:ext cx="5721217" cy="1694075"/>
          </a:xfrm>
          <a:prstGeom prst="rect">
            <a:avLst/>
          </a:prstGeom>
        </p:spPr>
      </p:pic>
      <p:pic>
        <p:nvPicPr>
          <p:cNvPr id="14" name="그림 13" descr="텍스트, 폰트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949B72D7-CD62-C704-674F-5D85653C0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196" y="4164650"/>
            <a:ext cx="9519607" cy="197707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F6A5AD-EC31-80EE-C509-1BF6EC9E749E}"/>
              </a:ext>
            </a:extLst>
          </p:cNvPr>
          <p:cNvSpPr/>
          <p:nvPr/>
        </p:nvSpPr>
        <p:spPr>
          <a:xfrm>
            <a:off x="6156959" y="5562600"/>
            <a:ext cx="840741" cy="215900"/>
          </a:xfrm>
          <a:prstGeom prst="rect">
            <a:avLst/>
          </a:prstGeom>
          <a:solidFill>
            <a:schemeClr val="accent4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D0EF929-247E-B2EC-27B3-44C6180B95CE}"/>
              </a:ext>
            </a:extLst>
          </p:cNvPr>
          <p:cNvSpPr/>
          <p:nvPr/>
        </p:nvSpPr>
        <p:spPr>
          <a:xfrm>
            <a:off x="6997700" y="5562600"/>
            <a:ext cx="1181100" cy="215900"/>
          </a:xfrm>
          <a:prstGeom prst="rect">
            <a:avLst/>
          </a:prstGeom>
          <a:solidFill>
            <a:schemeClr val="accent5">
              <a:lumMod val="40000"/>
              <a:lumOff val="6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06BD653-D9D8-B1AF-44C3-5DD4459097A5}"/>
              </a:ext>
            </a:extLst>
          </p:cNvPr>
          <p:cNvSpPr/>
          <p:nvPr/>
        </p:nvSpPr>
        <p:spPr>
          <a:xfrm>
            <a:off x="8242092" y="5567516"/>
            <a:ext cx="1181100" cy="215900"/>
          </a:xfrm>
          <a:prstGeom prst="rect">
            <a:avLst/>
          </a:prstGeom>
          <a:solidFill>
            <a:schemeClr val="accent2">
              <a:lumMod val="40000"/>
              <a:lumOff val="6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9124005-5C80-5246-DDEF-701DD87A9C64}"/>
              </a:ext>
            </a:extLst>
          </p:cNvPr>
          <p:cNvSpPr/>
          <p:nvPr/>
        </p:nvSpPr>
        <p:spPr>
          <a:xfrm>
            <a:off x="9486484" y="5585132"/>
            <a:ext cx="1181100" cy="215900"/>
          </a:xfrm>
          <a:prstGeom prst="rect">
            <a:avLst/>
          </a:prstGeom>
          <a:solidFill>
            <a:schemeClr val="accent6">
              <a:lumMod val="60000"/>
              <a:lumOff val="4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133DBCC3-168B-DDB1-7424-2D46B6F5D64E}"/>
                  </a:ext>
                </a:extLst>
              </p14:cNvPr>
              <p14:cNvContentPartPr/>
              <p14:nvPr/>
            </p14:nvContentPartPr>
            <p14:xfrm>
              <a:off x="3678880" y="4743360"/>
              <a:ext cx="2914920" cy="793080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133DBCC3-168B-DDB1-7424-2D46B6F5D6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60880" y="4725360"/>
                <a:ext cx="2950560" cy="82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0FE8465C-89F9-8D0B-591C-6B7DE1289F31}"/>
                  </a:ext>
                </a:extLst>
              </p14:cNvPr>
              <p14:cNvContentPartPr/>
              <p14:nvPr/>
            </p14:nvContentPartPr>
            <p14:xfrm>
              <a:off x="4100080" y="5798880"/>
              <a:ext cx="3407400" cy="622440"/>
            </p14:xfrm>
          </p:contentPart>
        </mc:Choice>
        <mc:Fallback xmlns=""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0FE8465C-89F9-8D0B-591C-6B7DE1289F3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82440" y="5781240"/>
                <a:ext cx="3443040" cy="65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2EDC9606-0BA2-92D4-0F8B-798212129547}"/>
                  </a:ext>
                </a:extLst>
              </p14:cNvPr>
              <p14:cNvContentPartPr/>
              <p14:nvPr/>
            </p14:nvContentPartPr>
            <p14:xfrm>
              <a:off x="5305000" y="4567680"/>
              <a:ext cx="3555360" cy="905040"/>
            </p14:xfrm>
          </p:contentPart>
        </mc:Choice>
        <mc:Fallback xmlns=""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2EDC9606-0BA2-92D4-0F8B-79821212954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87360" y="4550040"/>
                <a:ext cx="3591000" cy="9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C6DAAC9F-D3C8-55CC-E699-8569F95204BE}"/>
                  </a:ext>
                </a:extLst>
              </p14:cNvPr>
              <p14:cNvContentPartPr/>
              <p14:nvPr/>
            </p14:nvContentPartPr>
            <p14:xfrm>
              <a:off x="6149560" y="5911200"/>
              <a:ext cx="3900240" cy="767880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C6DAAC9F-D3C8-55CC-E699-8569F95204B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31560" y="5893200"/>
                <a:ext cx="3935880" cy="803520"/>
              </a:xfrm>
              <a:prstGeom prst="rect">
                <a:avLst/>
              </a:prstGeom>
            </p:spPr>
          </p:pic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575181DA-31B1-14BB-4281-F77061571A60}"/>
              </a:ext>
            </a:extLst>
          </p:cNvPr>
          <p:cNvSpPr txBox="1"/>
          <p:nvPr/>
        </p:nvSpPr>
        <p:spPr>
          <a:xfrm>
            <a:off x="9265754" y="3775099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“</a:t>
            </a:r>
            <a:r>
              <a:rPr kumimoji="1" lang="ko-Kore-KR" altLang="en-US" dirty="0"/>
              <a:t>순서대로</a:t>
            </a:r>
            <a:r>
              <a:rPr kumimoji="1" lang="ko-KR" altLang="en-US" dirty="0"/>
              <a:t> 대입</a:t>
            </a:r>
            <a:r>
              <a:rPr kumimoji="1" lang="en-US" altLang="ko-KR" dirty="0"/>
              <a:t>”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0903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7672</TotalTime>
  <Words>1784</Words>
  <Application>Microsoft Macintosh PowerPoint</Application>
  <PresentationFormat>와이드스크린</PresentationFormat>
  <Paragraphs>431</Paragraphs>
  <Slides>30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FC Sans</vt:lpstr>
      <vt:lpstr>Arial</vt:lpstr>
      <vt:lpstr>Calibri</vt:lpstr>
      <vt:lpstr>Calibri Light</vt:lpstr>
      <vt:lpstr>Office 테마</vt:lpstr>
      <vt:lpstr>SMCE SangMyeong Coding Education</vt:lpstr>
      <vt:lpstr>SangMyeong Coding Education</vt:lpstr>
      <vt:lpstr>SangMyeong Coding Education</vt:lpstr>
      <vt:lpstr>SangMyeong Coding Education</vt:lpstr>
      <vt:lpstr>SangMyeong Coding Education</vt:lpstr>
      <vt:lpstr>SangMyeong Coding Education</vt:lpstr>
      <vt:lpstr>SangMyeong Coding Education</vt:lpstr>
      <vt:lpstr>SangMyeong Coding Education</vt:lpstr>
      <vt:lpstr>SangMyeong Coding Education</vt:lpstr>
      <vt:lpstr>SangMyeong Coding Education</vt:lpstr>
      <vt:lpstr>SangMyeong Coding Education</vt:lpstr>
      <vt:lpstr>SangMyeong Coding Education</vt:lpstr>
      <vt:lpstr>SangMyeong Coding Education</vt:lpstr>
      <vt:lpstr>SangMyeong Coding Education</vt:lpstr>
      <vt:lpstr>SangMyeong Coding Education</vt:lpstr>
      <vt:lpstr>SangMyeong Coding Education</vt:lpstr>
      <vt:lpstr>SangMyeong Coding Education</vt:lpstr>
      <vt:lpstr>SangMyeong Coding Education</vt:lpstr>
      <vt:lpstr>SangMyeong Coding Education</vt:lpstr>
      <vt:lpstr>SangMyeong Coding Education</vt:lpstr>
      <vt:lpstr>SangMyeong Coding Education</vt:lpstr>
      <vt:lpstr>SangMyeong Coding Education</vt:lpstr>
      <vt:lpstr>SangMyeong Coding Education</vt:lpstr>
      <vt:lpstr>SangMyeong Coding Education</vt:lpstr>
      <vt:lpstr>SangMyeong Coding Education</vt:lpstr>
      <vt:lpstr>SangMyeong Coding Education</vt:lpstr>
      <vt:lpstr>SangMyeong Coding Education</vt:lpstr>
      <vt:lpstr>SangMyeong Coding Education</vt:lpstr>
      <vt:lpstr>SangMyeong Coding Education</vt:lpstr>
      <vt:lpstr>SangMyeong Coding Education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Driven 자율주행팀 Seminar</dc:title>
  <dc:creator>박태정</dc:creator>
  <cp:lastModifiedBy>박태정</cp:lastModifiedBy>
  <cp:revision>28</cp:revision>
  <dcterms:created xsi:type="dcterms:W3CDTF">2023-04-05T09:59:39Z</dcterms:created>
  <dcterms:modified xsi:type="dcterms:W3CDTF">2023-11-22T14:00:59Z</dcterms:modified>
</cp:coreProperties>
</file>